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92" r:id="rId5"/>
    <p:sldId id="350" r:id="rId6"/>
    <p:sldId id="351" r:id="rId7"/>
    <p:sldId id="357" r:id="rId8"/>
    <p:sldId id="416" r:id="rId9"/>
    <p:sldId id="417" r:id="rId10"/>
    <p:sldId id="396" r:id="rId11"/>
    <p:sldId id="365" r:id="rId12"/>
    <p:sldId id="368" r:id="rId13"/>
    <p:sldId id="406" r:id="rId14"/>
    <p:sldId id="366" r:id="rId15"/>
    <p:sldId id="397" r:id="rId16"/>
    <p:sldId id="412" r:id="rId17"/>
    <p:sldId id="418" r:id="rId18"/>
    <p:sldId id="419" r:id="rId19"/>
    <p:sldId id="414" r:id="rId20"/>
    <p:sldId id="381" r:id="rId21"/>
    <p:sldId id="410" r:id="rId22"/>
    <p:sldId id="379" r:id="rId23"/>
    <p:sldId id="373" r:id="rId24"/>
    <p:sldId id="371" r:id="rId25"/>
    <p:sldId id="393" r:id="rId26"/>
    <p:sldId id="409" r:id="rId27"/>
    <p:sldId id="403" r:id="rId28"/>
    <p:sldId id="402"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6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Platt" initials="SP" lastIdx="13" clrIdx="0">
    <p:extLst>
      <p:ext uri="{19B8F6BF-5375-455C-9EA6-DF929625EA0E}">
        <p15:presenceInfo xmlns:p15="http://schemas.microsoft.com/office/powerpoint/2012/main" userId="Stephen Platt" providerId="None"/>
      </p:ext>
    </p:extLst>
  </p:cmAuthor>
  <p:cmAuthor id="2" name="Beau Cook" initials="BC" lastIdx="3" clrIdx="1">
    <p:extLst>
      <p:ext uri="{19B8F6BF-5375-455C-9EA6-DF929625EA0E}">
        <p15:presenceInfo xmlns:p15="http://schemas.microsoft.com/office/powerpoint/2012/main" userId="S::bcook@executiveaviation.ca::5fe9b1f4-cd1a-490e-b394-50c3f5869024" providerId="AD"/>
      </p:ext>
    </p:extLst>
  </p:cmAuthor>
  <p:cmAuthor id="3" name="Stephen Platt" initials="SP [2]" lastIdx="30" clrIdx="2">
    <p:extLst>
      <p:ext uri="{19B8F6BF-5375-455C-9EA6-DF929625EA0E}">
        <p15:presenceInfo xmlns:p15="http://schemas.microsoft.com/office/powerpoint/2012/main" userId="S::splatt@executiveaviation.ca::30ee865d-61db-4b13-b3ab-32ccb33350e7" providerId="AD"/>
      </p:ext>
    </p:extLst>
  </p:cmAuthor>
  <p:cmAuthor id="4" name="Steve" initials="S" lastIdx="19" clrIdx="3">
    <p:extLst>
      <p:ext uri="{19B8F6BF-5375-455C-9EA6-DF929625EA0E}">
        <p15:presenceInfo xmlns:p15="http://schemas.microsoft.com/office/powerpoint/2012/main" userId="Steve" providerId="None"/>
      </p:ext>
    </p:extLst>
  </p:cmAuthor>
  <p:cmAuthor id="5" name="Nelson Bradshaw" initials="NB" lastIdx="1" clrIdx="4">
    <p:extLst>
      <p:ext uri="{19B8F6BF-5375-455C-9EA6-DF929625EA0E}">
        <p15:presenceInfo xmlns:p15="http://schemas.microsoft.com/office/powerpoint/2012/main" userId="S::nbradshaw@executiveaviation.ca::e6cf0ff3-58c3-4f7f-9f5f-8862ad31ae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D154"/>
    <a:srgbClr val="002060"/>
    <a:srgbClr val="CC0000"/>
    <a:srgbClr val="E329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2FB83-3232-93A7-9A19-B81FEB11AB4C}" v="1" dt="2023-06-30T12:50:05.515"/>
    <p1510:client id="{21E02286-C680-37E3-8F40-89702F0F3AB9}" v="780" dt="2023-06-28T16:06:22.095"/>
    <p1510:client id="{D95C185C-5FD6-4BAD-9117-20E9BF567229}" v="2297" dt="2023-06-28T16:06:07.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72"/>
      </p:cViewPr>
      <p:guideLst>
        <p:guide orient="horz" pos="2160"/>
        <p:guide pos="368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E43F4-E838-3043-B17D-06862564E9B2}"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9A7C0-70F8-8744-8C25-7370CE568103}" type="slidenum">
              <a:rPr lang="en-US" smtClean="0"/>
              <a:t>‹#›</a:t>
            </a:fld>
            <a:endParaRPr lang="en-US"/>
          </a:p>
        </p:txBody>
      </p:sp>
    </p:spTree>
    <p:extLst>
      <p:ext uri="{BB962C8B-B14F-4D97-AF65-F5344CB8AC3E}">
        <p14:creationId xmlns:p14="http://schemas.microsoft.com/office/powerpoint/2010/main" val="777177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What does ASQRB stand for?</a:t>
            </a:r>
          </a:p>
        </p:txBody>
      </p:sp>
      <p:sp>
        <p:nvSpPr>
          <p:cNvPr id="4" name="Slide Number Placeholder 3"/>
          <p:cNvSpPr>
            <a:spLocks noGrp="1"/>
          </p:cNvSpPr>
          <p:nvPr>
            <p:ph type="sldNum" sz="quarter" idx="5"/>
          </p:nvPr>
        </p:nvSpPr>
        <p:spPr/>
        <p:txBody>
          <a:bodyPr/>
          <a:lstStyle/>
          <a:p>
            <a:fld id="{4F89A7C0-70F8-8744-8C25-7370CE568103}" type="slidenum">
              <a:rPr lang="en-US" smtClean="0"/>
              <a:t>1</a:t>
            </a:fld>
            <a:endParaRPr lang="en-US"/>
          </a:p>
        </p:txBody>
      </p:sp>
    </p:spTree>
    <p:extLst>
      <p:ext uri="{BB962C8B-B14F-4D97-AF65-F5344CB8AC3E}">
        <p14:creationId xmlns:p14="http://schemas.microsoft.com/office/powerpoint/2010/main" val="365046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105 OH&amp;S Staff Related Reports YTD </a:t>
            </a:r>
          </a:p>
          <a:p>
            <a:r>
              <a:rPr lang="en-US"/>
              <a:t> </a:t>
            </a:r>
            <a:endParaRPr lang="en-US">
              <a:cs typeface="Calibri"/>
            </a:endParaRPr>
          </a:p>
          <a:p>
            <a:r>
              <a:rPr lang="en-US"/>
              <a:t>12 OH&amp;S Staff Related reports filed in May</a:t>
            </a:r>
            <a:endParaRPr lang="en-US">
              <a:cs typeface="Calibri"/>
            </a:endParaRPr>
          </a:p>
          <a:p>
            <a:r>
              <a:rPr lang="en-US"/>
              <a:t> </a:t>
            </a:r>
            <a:endParaRPr lang="en-US">
              <a:cs typeface="Calibri"/>
            </a:endParaRPr>
          </a:p>
          <a:p>
            <a:r>
              <a:rPr lang="en-US"/>
              <a:t>•Staff Injuries Non LTI events – 7 events </a:t>
            </a:r>
            <a:endParaRPr lang="en-US">
              <a:cs typeface="Calibri"/>
            </a:endParaRPr>
          </a:p>
          <a:p>
            <a:r>
              <a:rPr lang="en-US"/>
              <a:t>•4 x lift &amp; carry</a:t>
            </a:r>
            <a:endParaRPr lang="en-US">
              <a:cs typeface="Calibri"/>
            </a:endParaRPr>
          </a:p>
          <a:p>
            <a:r>
              <a:rPr lang="en-US"/>
              <a:t>•1 x Other (Twisted back- reinjury)</a:t>
            </a:r>
            <a:endParaRPr lang="en-US">
              <a:cs typeface="Calibri"/>
            </a:endParaRPr>
          </a:p>
          <a:p>
            <a:r>
              <a:rPr lang="en-US"/>
              <a:t>•1 x push &amp; pull</a:t>
            </a:r>
            <a:endParaRPr lang="en-US">
              <a:cs typeface="Calibri"/>
            </a:endParaRPr>
          </a:p>
          <a:p>
            <a:r>
              <a:rPr lang="en-US"/>
              <a:t>•1 x Sprain</a:t>
            </a:r>
            <a:endParaRPr lang="en-US">
              <a:cs typeface="Calibri"/>
            </a:endParaRPr>
          </a:p>
          <a:p>
            <a:r>
              <a:rPr lang="en-US"/>
              <a:t> </a:t>
            </a:r>
            <a:endParaRPr lang="en-US">
              <a:cs typeface="Calibri"/>
            </a:endParaRPr>
          </a:p>
          <a:p>
            <a:r>
              <a:rPr lang="en-US"/>
              <a:t>3 LTI events for May 1 x Abbottsford &amp; 1  x Hamilton &amp; 1 Kitchener</a:t>
            </a:r>
            <a:endParaRPr lang="en-US">
              <a:cs typeface="Calibri"/>
            </a:endParaRPr>
          </a:p>
          <a:p>
            <a:r>
              <a:rPr lang="en-US"/>
              <a:t> </a:t>
            </a:r>
            <a:endParaRPr lang="en-US">
              <a:cs typeface="Calibri"/>
            </a:endParaRPr>
          </a:p>
          <a:p>
            <a:r>
              <a:rPr lang="en-US"/>
              <a:t>12 Committee meetings planed – 8 of 16 completed  – </a:t>
            </a:r>
            <a:r>
              <a:rPr lang="en-US" b="1"/>
              <a:t>50%</a:t>
            </a:r>
            <a:endParaRPr lang="en-US"/>
          </a:p>
          <a:p>
            <a:r>
              <a:rPr lang="en-US"/>
              <a:t>Safety Inspections - BTW – 18 of 19 completed  - </a:t>
            </a:r>
            <a:r>
              <a:rPr lang="en-US" b="1"/>
              <a:t>94%</a:t>
            </a:r>
            <a:endParaRPr lang="en-US"/>
          </a:p>
          <a:p>
            <a:r>
              <a:rPr lang="en-US"/>
              <a:t>                                    ATW – 14 of 21 completed  - </a:t>
            </a:r>
            <a:r>
              <a:rPr lang="en-US" b="1"/>
              <a:t>66%</a:t>
            </a:r>
            <a:endParaRPr lang="en-US"/>
          </a:p>
          <a:p>
            <a:r>
              <a:rPr lang="en-US"/>
              <a:t>         FBO – 4 of 4 completed  -</a:t>
            </a:r>
            <a:r>
              <a:rPr lang="en-US" b="1"/>
              <a:t>100%</a:t>
            </a:r>
            <a:endParaRPr lang="en-US"/>
          </a:p>
          <a:p>
            <a:r>
              <a:rPr lang="en-US"/>
              <a:t>         SHOP – 4 of 4 completed  –</a:t>
            </a:r>
            <a:r>
              <a:rPr lang="en-US" b="1"/>
              <a:t>100%</a:t>
            </a:r>
            <a:endParaRPr lang="en-US"/>
          </a:p>
          <a:p>
            <a:endParaRPr lang="en-US">
              <a:cs typeface="Calibri"/>
            </a:endParaRPr>
          </a:p>
          <a:p>
            <a:endParaRPr lang="en-CA" sz="1100">
              <a:cs typeface="Calibri"/>
            </a:endParaRPr>
          </a:p>
          <a:p>
            <a:r>
              <a:rPr lang="en-CA">
                <a:cs typeface="Calibri" panose="020F0502020204030204"/>
              </a:rPr>
              <a:t>Committee Meetings duel signature block at the bottom of the form</a:t>
            </a:r>
          </a:p>
        </p:txBody>
      </p:sp>
      <p:sp>
        <p:nvSpPr>
          <p:cNvPr id="4" name="Slide Number Placeholder 3"/>
          <p:cNvSpPr>
            <a:spLocks noGrp="1"/>
          </p:cNvSpPr>
          <p:nvPr>
            <p:ph type="sldNum" sz="quarter" idx="5"/>
          </p:nvPr>
        </p:nvSpPr>
        <p:spPr/>
        <p:txBody>
          <a:bodyPr/>
          <a:lstStyle/>
          <a:p>
            <a:fld id="{4F89A7C0-70F8-8744-8C25-7370CE568103}" type="slidenum">
              <a:rPr lang="en-US" smtClean="0"/>
              <a:t>10</a:t>
            </a:fld>
            <a:endParaRPr lang="en-US"/>
          </a:p>
        </p:txBody>
      </p:sp>
    </p:spTree>
    <p:extLst>
      <p:ext uri="{BB962C8B-B14F-4D97-AF65-F5344CB8AC3E}">
        <p14:creationId xmlns:p14="http://schemas.microsoft.com/office/powerpoint/2010/main" val="3001442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solidFill>
                <a:srgbClr val="000000"/>
              </a:solidFill>
              <a:latin typeface="Calibri"/>
              <a:cs typeface="Calibri"/>
            </a:endParaRPr>
          </a:p>
          <a:p>
            <a:endParaRPr lang="en-CA">
              <a:latin typeface="Calibri"/>
              <a:cs typeface="Calibri"/>
            </a:endParaRPr>
          </a:p>
          <a:p>
            <a:endParaRPr lang="en-CA"/>
          </a:p>
          <a:p>
            <a:endParaRPr lang="en-CA">
              <a:latin typeface="Calibri"/>
              <a:cs typeface="Calibri"/>
            </a:endParaRPr>
          </a:p>
          <a:p>
            <a:endParaRPr lang="en-CA">
              <a:latin typeface="Calibri"/>
              <a:cs typeface="Calibri"/>
            </a:endParaRPr>
          </a:p>
          <a:p>
            <a:endParaRPr lang="en-CA">
              <a:latin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11</a:t>
            </a:fld>
            <a:endParaRPr lang="en-US"/>
          </a:p>
        </p:txBody>
      </p:sp>
    </p:spTree>
    <p:extLst>
      <p:ext uri="{BB962C8B-B14F-4D97-AF65-F5344CB8AC3E}">
        <p14:creationId xmlns:p14="http://schemas.microsoft.com/office/powerpoint/2010/main" val="2254996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Calibri"/>
              <a:cs typeface="Calibri"/>
            </a:endParaRPr>
          </a:p>
          <a:p>
            <a:endParaRPr lang="en-CA">
              <a:latin typeface="Calibri"/>
              <a:cs typeface="Calibri"/>
            </a:endParaRPr>
          </a:p>
          <a:p>
            <a:endParaRPr lang="en-CA">
              <a:latin typeface="Calibri"/>
              <a:cs typeface="Calibri"/>
            </a:endParaRPr>
          </a:p>
          <a:p>
            <a:endParaRPr lang="en-CA">
              <a:latin typeface="Calibri"/>
              <a:cs typeface="Calibri"/>
            </a:endParaRPr>
          </a:p>
          <a:p>
            <a:endParaRPr lang="en-CA">
              <a:latin typeface="Calibri"/>
              <a:cs typeface="Calibri"/>
            </a:endParaRPr>
          </a:p>
          <a:p>
            <a:endParaRPr lang="en-CA">
              <a:latin typeface="Calibri"/>
              <a:cs typeface="Calibri"/>
            </a:endParaRPr>
          </a:p>
          <a:p>
            <a:endParaRPr lang="en-CA">
              <a:latin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12</a:t>
            </a:fld>
            <a:endParaRPr lang="en-US"/>
          </a:p>
        </p:txBody>
      </p:sp>
    </p:spTree>
    <p:extLst>
      <p:ext uri="{BB962C8B-B14F-4D97-AF65-F5344CB8AC3E}">
        <p14:creationId xmlns:p14="http://schemas.microsoft.com/office/powerpoint/2010/main" val="2550119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atin typeface="Calibri"/>
                <a:cs typeface="Calibri"/>
              </a:rPr>
              <a:t>-We will be leaving the volunteer process open for the time being, if anyone else would like to join please feel free to reach out to the safety team. </a:t>
            </a:r>
          </a:p>
          <a:p>
            <a:endParaRPr lang="en-CA">
              <a:latin typeface="Calibri"/>
              <a:cs typeface="Calibri"/>
            </a:endParaRPr>
          </a:p>
          <a:p>
            <a:endParaRPr lang="en-CA">
              <a:latin typeface="Calibri"/>
              <a:cs typeface="Calibri"/>
            </a:endParaRPr>
          </a:p>
          <a:p>
            <a:endParaRPr lang="en-CA">
              <a:latin typeface="Calibri"/>
              <a:cs typeface="Calibri"/>
            </a:endParaRPr>
          </a:p>
          <a:p>
            <a:pPr marL="171450" indent="-171450">
              <a:buFont typeface="Arial"/>
              <a:buChar char="•"/>
            </a:pPr>
            <a:endParaRPr lang="en-CA">
              <a:latin typeface="Calibri"/>
              <a:cs typeface="Calibri"/>
            </a:endParaRPr>
          </a:p>
          <a:p>
            <a:endParaRPr lang="en-CA">
              <a:latin typeface="Calibri"/>
              <a:cs typeface="Calibri"/>
            </a:endParaRPr>
          </a:p>
          <a:p>
            <a:endParaRPr lang="en-CA">
              <a:latin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13</a:t>
            </a:fld>
            <a:endParaRPr lang="en-US"/>
          </a:p>
        </p:txBody>
      </p:sp>
    </p:spTree>
    <p:extLst>
      <p:ext uri="{BB962C8B-B14F-4D97-AF65-F5344CB8AC3E}">
        <p14:creationId xmlns:p14="http://schemas.microsoft.com/office/powerpoint/2010/main" val="196387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solidFill>
                <a:srgbClr val="000000"/>
              </a:solidFill>
              <a:latin typeface="Calibri"/>
              <a:cs typeface="Calibri"/>
            </a:endParaRPr>
          </a:p>
          <a:p>
            <a:endParaRPr lang="en-CA">
              <a:latin typeface="Calibri"/>
              <a:cs typeface="Calibri"/>
            </a:endParaRPr>
          </a:p>
          <a:p>
            <a:endParaRPr lang="en-CA"/>
          </a:p>
          <a:p>
            <a:endParaRPr lang="en-CA">
              <a:latin typeface="Calibri"/>
              <a:cs typeface="Calibri"/>
            </a:endParaRPr>
          </a:p>
          <a:p>
            <a:endParaRPr lang="en-CA">
              <a:latin typeface="Calibri"/>
              <a:cs typeface="Calibri"/>
            </a:endParaRPr>
          </a:p>
          <a:p>
            <a:endParaRPr lang="en-CA">
              <a:latin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14</a:t>
            </a:fld>
            <a:endParaRPr lang="en-US"/>
          </a:p>
        </p:txBody>
      </p:sp>
    </p:spTree>
    <p:extLst>
      <p:ext uri="{BB962C8B-B14F-4D97-AF65-F5344CB8AC3E}">
        <p14:creationId xmlns:p14="http://schemas.microsoft.com/office/powerpoint/2010/main" val="306245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solidFill>
                <a:srgbClr val="000000"/>
              </a:solidFill>
              <a:latin typeface="Calibri"/>
              <a:cs typeface="Calibri"/>
            </a:endParaRPr>
          </a:p>
          <a:p>
            <a:endParaRPr lang="en-CA">
              <a:latin typeface="Calibri"/>
              <a:cs typeface="Calibri"/>
            </a:endParaRPr>
          </a:p>
          <a:p>
            <a:endParaRPr lang="en-CA"/>
          </a:p>
          <a:p>
            <a:endParaRPr lang="en-CA">
              <a:latin typeface="Calibri"/>
              <a:cs typeface="Calibri"/>
            </a:endParaRPr>
          </a:p>
          <a:p>
            <a:endParaRPr lang="en-CA">
              <a:latin typeface="Calibri"/>
              <a:cs typeface="Calibri"/>
            </a:endParaRPr>
          </a:p>
          <a:p>
            <a:endParaRPr lang="en-CA">
              <a:latin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15</a:t>
            </a:fld>
            <a:endParaRPr lang="en-US"/>
          </a:p>
        </p:txBody>
      </p:sp>
    </p:spTree>
    <p:extLst>
      <p:ext uri="{BB962C8B-B14F-4D97-AF65-F5344CB8AC3E}">
        <p14:creationId xmlns:p14="http://schemas.microsoft.com/office/powerpoint/2010/main" val="128442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solidFill>
                <a:srgbClr val="000000"/>
              </a:solidFill>
              <a:latin typeface="Calibri"/>
              <a:cs typeface="Calibri"/>
            </a:endParaRPr>
          </a:p>
          <a:p>
            <a:r>
              <a:rPr lang="en-CA">
                <a:ea typeface="Calibri"/>
                <a:cs typeface="Calibri"/>
              </a:rPr>
              <a:t>YXE- 3</a:t>
            </a:r>
          </a:p>
          <a:p>
            <a:r>
              <a:rPr lang="en-CA">
                <a:ea typeface="Calibri"/>
                <a:cs typeface="Calibri"/>
              </a:rPr>
              <a:t>YAM- 1</a:t>
            </a:r>
          </a:p>
          <a:p>
            <a:r>
              <a:rPr lang="en-CA">
                <a:ea typeface="Calibri"/>
                <a:cs typeface="Calibri"/>
              </a:rPr>
              <a:t>YLW-1</a:t>
            </a:r>
          </a:p>
          <a:p>
            <a:r>
              <a:rPr lang="en-CA">
                <a:ea typeface="Calibri"/>
                <a:cs typeface="Calibri"/>
              </a:rPr>
              <a:t>YYT- 1</a:t>
            </a:r>
          </a:p>
          <a:p>
            <a:r>
              <a:rPr lang="en-CA">
                <a:ea typeface="Calibri"/>
                <a:cs typeface="Calibri"/>
              </a:rPr>
              <a:t>	</a:t>
            </a:r>
          </a:p>
          <a:p>
            <a:r>
              <a:rPr lang="en-CA">
                <a:latin typeface="Calibri"/>
                <a:cs typeface="Calibri"/>
              </a:rPr>
              <a:t>	</a:t>
            </a:r>
          </a:p>
          <a:p>
            <a:endParaRPr lang="en-CA">
              <a:latin typeface="Calibri"/>
              <a:cs typeface="Calibri"/>
            </a:endParaRPr>
          </a:p>
          <a:p>
            <a:endParaRPr lang="en-CA">
              <a:latin typeface="Calibri"/>
              <a:cs typeface="Calibri"/>
            </a:endParaRPr>
          </a:p>
          <a:p>
            <a:endParaRPr lang="en-CA">
              <a:latin typeface="Calibri"/>
              <a:ea typeface="Calibri"/>
              <a:cs typeface="Calibri"/>
            </a:endParaRPr>
          </a:p>
          <a:p>
            <a:endParaRPr lang="en-CA">
              <a:latin typeface="Calibri"/>
              <a:ea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16</a:t>
            </a:fld>
            <a:endParaRPr lang="en-US"/>
          </a:p>
        </p:txBody>
      </p:sp>
    </p:spTree>
    <p:extLst>
      <p:ext uri="{BB962C8B-B14F-4D97-AF65-F5344CB8AC3E}">
        <p14:creationId xmlns:p14="http://schemas.microsoft.com/office/powerpoint/2010/main" val="2398032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Calibri"/>
              <a:cs typeface="Calibri"/>
            </a:endParaRPr>
          </a:p>
          <a:p>
            <a:endParaRPr lang="en-CA"/>
          </a:p>
          <a:p>
            <a:endParaRPr lang="en-CA">
              <a:latin typeface="Calibri"/>
              <a:cs typeface="Calibri"/>
            </a:endParaRPr>
          </a:p>
          <a:p>
            <a:endParaRPr lang="en-CA">
              <a:latin typeface="Calibri"/>
              <a:cs typeface="Calibri"/>
            </a:endParaRPr>
          </a:p>
          <a:p>
            <a:endParaRPr lang="en-CA">
              <a:latin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17</a:t>
            </a:fld>
            <a:endParaRPr lang="en-US"/>
          </a:p>
        </p:txBody>
      </p:sp>
    </p:spTree>
    <p:extLst>
      <p:ext uri="{BB962C8B-B14F-4D97-AF65-F5344CB8AC3E}">
        <p14:creationId xmlns:p14="http://schemas.microsoft.com/office/powerpoint/2010/main" val="541883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solidFill>
                <a:srgbClr val="000000"/>
              </a:solidFill>
              <a:latin typeface="Calibri"/>
              <a:cs typeface="Calibri"/>
            </a:endParaRPr>
          </a:p>
          <a:p>
            <a:endParaRPr lang="en-CA">
              <a:latin typeface="Calibri"/>
              <a:cs typeface="Calibri"/>
            </a:endParaRPr>
          </a:p>
          <a:p>
            <a:endParaRPr lang="en-CA"/>
          </a:p>
          <a:p>
            <a:endParaRPr lang="en-CA">
              <a:latin typeface="Calibri"/>
              <a:cs typeface="Calibri"/>
            </a:endParaRPr>
          </a:p>
          <a:p>
            <a:endParaRPr lang="en-CA">
              <a:latin typeface="Calibri"/>
              <a:cs typeface="Calibri"/>
            </a:endParaRPr>
          </a:p>
          <a:p>
            <a:endParaRPr lang="en-CA">
              <a:latin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18</a:t>
            </a:fld>
            <a:endParaRPr lang="en-US"/>
          </a:p>
        </p:txBody>
      </p:sp>
    </p:spTree>
    <p:extLst>
      <p:ext uri="{BB962C8B-B14F-4D97-AF65-F5344CB8AC3E}">
        <p14:creationId xmlns:p14="http://schemas.microsoft.com/office/powerpoint/2010/main" val="2211997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19</a:t>
            </a:fld>
            <a:endParaRPr lang="en-US"/>
          </a:p>
        </p:txBody>
      </p:sp>
    </p:spTree>
    <p:extLst>
      <p:ext uri="{BB962C8B-B14F-4D97-AF65-F5344CB8AC3E}">
        <p14:creationId xmlns:p14="http://schemas.microsoft.com/office/powerpoint/2010/main" val="44818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2</a:t>
            </a:fld>
            <a:endParaRPr lang="en-US"/>
          </a:p>
        </p:txBody>
      </p:sp>
    </p:spTree>
    <p:extLst>
      <p:ext uri="{BB962C8B-B14F-4D97-AF65-F5344CB8AC3E}">
        <p14:creationId xmlns:p14="http://schemas.microsoft.com/office/powerpoint/2010/main" val="67281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20</a:t>
            </a:fld>
            <a:endParaRPr lang="en-US"/>
          </a:p>
        </p:txBody>
      </p:sp>
    </p:spTree>
    <p:extLst>
      <p:ext uri="{BB962C8B-B14F-4D97-AF65-F5344CB8AC3E}">
        <p14:creationId xmlns:p14="http://schemas.microsoft.com/office/powerpoint/2010/main" val="2976547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21</a:t>
            </a:fld>
            <a:endParaRPr lang="en-US"/>
          </a:p>
        </p:txBody>
      </p:sp>
    </p:spTree>
    <p:extLst>
      <p:ext uri="{BB962C8B-B14F-4D97-AF65-F5344CB8AC3E}">
        <p14:creationId xmlns:p14="http://schemas.microsoft.com/office/powerpoint/2010/main" val="3841308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CA">
                <a:cs typeface="Calibri"/>
              </a:rPr>
              <a:t>May – 85% completion rate, overall completion rate up 7% from April </a:t>
            </a:r>
          </a:p>
          <a:p>
            <a:pPr marL="171450" indent="-171450">
              <a:buFont typeface="Calibri"/>
              <a:buChar char="-"/>
            </a:pPr>
            <a:r>
              <a:rPr lang="en-CA">
                <a:cs typeface="Calibri"/>
              </a:rPr>
              <a:t>YTD – 75% completion rate</a:t>
            </a:r>
          </a:p>
          <a:p>
            <a:pPr marL="171450" indent="-171450">
              <a:buFont typeface="Calibri"/>
              <a:buChar char="-"/>
            </a:pPr>
            <a:r>
              <a:rPr lang="en-CA">
                <a:cs typeface="Calibri"/>
              </a:rPr>
              <a:t>fifth month in a row Kamloops is at a 100% completion rate</a:t>
            </a:r>
          </a:p>
          <a:p>
            <a:pPr marL="171450" indent="-171450">
              <a:buFont typeface="Calibri"/>
              <a:buChar char="-"/>
            </a:pPr>
            <a:r>
              <a:rPr lang="en-CA">
                <a:cs typeface="Calibri"/>
              </a:rPr>
              <a:t>Within two months Halifax has gone from the bottom 3 list to top stations with a 94%</a:t>
            </a:r>
          </a:p>
          <a:p>
            <a:pPr marL="171450" indent="-171450">
              <a:buFont typeface="Calibri"/>
              <a:buChar char="-"/>
            </a:pPr>
            <a:r>
              <a:rPr lang="en-CA">
                <a:cs typeface="Calibri"/>
              </a:rPr>
              <a:t>Kelowna is continuing to improve however we will continue to work with the station, a review of corrective actions will be done with potential updates to those actions </a:t>
            </a:r>
          </a:p>
          <a:p>
            <a:pPr marL="171450" indent="-171450">
              <a:buFont typeface="Calibri"/>
              <a:buChar char="-"/>
            </a:pPr>
            <a:r>
              <a:rPr lang="en-CA">
                <a:cs typeface="Calibri"/>
              </a:rPr>
              <a:t>We have had discussions with Fort Nelson and will be monitoring the actions put in place </a:t>
            </a:r>
          </a:p>
          <a:p>
            <a:pPr marL="171450" indent="-171450">
              <a:buFont typeface="Calibri"/>
              <a:buChar char="-"/>
            </a:pPr>
            <a:r>
              <a:rPr lang="en-CA">
                <a:cs typeface="Calibri"/>
              </a:rPr>
              <a:t>Currently June’s overall completion rate is sitting at 87%</a:t>
            </a:r>
          </a:p>
          <a:p>
            <a:pPr marL="171450" indent="-171450">
              <a:buFont typeface="Calibri"/>
              <a:buChar char="-"/>
            </a:pPr>
            <a:r>
              <a:rPr lang="en-CA">
                <a:cs typeface="Calibri"/>
              </a:rPr>
              <a:t>May has been the first month YTD with 5 stations sitting at 100%</a:t>
            </a:r>
          </a:p>
          <a:p>
            <a:pPr marL="171450" indent="-171450">
              <a:buFont typeface="Calibri"/>
              <a:buChar char="-"/>
            </a:pPr>
            <a:r>
              <a:rPr lang="en-CA">
                <a:cs typeface="Calibri"/>
              </a:rPr>
              <a:t>YXX is on the bottom 3 list with 75%, this emphasis the improvement across the board with daily inspection completion rates. ( during the first ASQRB of the year the bottom stations had a completion rate of 1%, 5% and 12%)</a:t>
            </a:r>
          </a:p>
        </p:txBody>
      </p:sp>
      <p:sp>
        <p:nvSpPr>
          <p:cNvPr id="4" name="Slide Number Placeholder 3"/>
          <p:cNvSpPr>
            <a:spLocks noGrp="1"/>
          </p:cNvSpPr>
          <p:nvPr>
            <p:ph type="sldNum" sz="quarter" idx="5"/>
          </p:nvPr>
        </p:nvSpPr>
        <p:spPr/>
        <p:txBody>
          <a:bodyPr/>
          <a:lstStyle/>
          <a:p>
            <a:fld id="{4F89A7C0-70F8-8744-8C25-7370CE568103}" type="slidenum">
              <a:rPr lang="en-US" smtClean="0"/>
              <a:t>22</a:t>
            </a:fld>
            <a:endParaRPr lang="en-US"/>
          </a:p>
        </p:txBody>
      </p:sp>
    </p:spTree>
    <p:extLst>
      <p:ext uri="{BB962C8B-B14F-4D97-AF65-F5344CB8AC3E}">
        <p14:creationId xmlns:p14="http://schemas.microsoft.com/office/powerpoint/2010/main" val="141770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cs typeface="Calibri"/>
              </a:rPr>
              <a:t>Review was done for all stations to ensure required PCI work orders have been set up – some stations were not 100% correct. This has been fixed with Christine’s help. </a:t>
            </a:r>
          </a:p>
          <a:p>
            <a:pPr marL="171450" indent="-171450">
              <a:buFontTx/>
              <a:buChar char="-"/>
            </a:pPr>
            <a:r>
              <a:rPr lang="en-US">
                <a:cs typeface="Calibri"/>
              </a:rPr>
              <a:t>Some WestJet / Swoop stations were using the word document instead of the duplicated checklist within the work order system. All stations will be set up for next month with the correct checklist which should be completed going forward as opposed to the word document. </a:t>
            </a:r>
          </a:p>
        </p:txBody>
      </p:sp>
      <p:sp>
        <p:nvSpPr>
          <p:cNvPr id="4" name="Slide Number Placeholder 3"/>
          <p:cNvSpPr>
            <a:spLocks noGrp="1"/>
          </p:cNvSpPr>
          <p:nvPr>
            <p:ph type="sldNum" sz="quarter" idx="5"/>
          </p:nvPr>
        </p:nvSpPr>
        <p:spPr/>
        <p:txBody>
          <a:bodyPr/>
          <a:lstStyle/>
          <a:p>
            <a:fld id="{4F89A7C0-70F8-8744-8C25-7370CE568103}" type="slidenum">
              <a:rPr lang="en-US" smtClean="0"/>
              <a:t>23</a:t>
            </a:fld>
            <a:endParaRPr lang="en-US"/>
          </a:p>
        </p:txBody>
      </p:sp>
    </p:spTree>
    <p:extLst>
      <p:ext uri="{BB962C8B-B14F-4D97-AF65-F5344CB8AC3E}">
        <p14:creationId xmlns:p14="http://schemas.microsoft.com/office/powerpoint/2010/main" val="4069289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Training File review</a:t>
            </a:r>
          </a:p>
          <a:p>
            <a:endParaRPr lang="en-US">
              <a:cs typeface="Calibri"/>
            </a:endParaRPr>
          </a:p>
          <a:p>
            <a:r>
              <a:rPr lang="en-US">
                <a:cs typeface="Calibri"/>
              </a:rPr>
              <a:t>Currently only three stations have completed the June’ training file review. </a:t>
            </a:r>
          </a:p>
          <a:p>
            <a:r>
              <a:rPr lang="en-US">
                <a:cs typeface="Calibri"/>
              </a:rPr>
              <a:t>The Safety Team work order for the completion review is currently set up and will be live next Monday. On June 30</a:t>
            </a:r>
            <a:r>
              <a:rPr lang="en-US" baseline="30000">
                <a:cs typeface="Calibri"/>
              </a:rPr>
              <a:t>th</a:t>
            </a:r>
            <a:r>
              <a:rPr lang="en-US">
                <a:cs typeface="Calibri"/>
              </a:rPr>
              <a:t> the current work orders that are incomplete will be cancelled which means any incomplete work orders will not be able to be adjusted. If any one is concerned with how long this should take please feel free to use the work order to track the completion, this is something we can discuss next month.</a:t>
            </a:r>
          </a:p>
          <a:p>
            <a:endParaRPr lang="en-US">
              <a:cs typeface="Calibri"/>
            </a:endParaRPr>
          </a:p>
          <a:p>
            <a:r>
              <a:rPr lang="en-US">
                <a:cs typeface="Calibri"/>
              </a:rPr>
              <a:t>You may notice that this only totals 21 stations, we have paused a single work order to do leadership changes to allow the station a chance to do a review when the local leader has returned. </a:t>
            </a:r>
            <a:endParaRPr lang="en-CA">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24</a:t>
            </a:fld>
            <a:endParaRPr lang="en-US"/>
          </a:p>
        </p:txBody>
      </p:sp>
    </p:spTree>
    <p:extLst>
      <p:ext uri="{BB962C8B-B14F-4D97-AF65-F5344CB8AC3E}">
        <p14:creationId xmlns:p14="http://schemas.microsoft.com/office/powerpoint/2010/main" val="1493311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25</a:t>
            </a:fld>
            <a:endParaRPr lang="en-US"/>
          </a:p>
        </p:txBody>
      </p:sp>
    </p:spTree>
    <p:extLst>
      <p:ext uri="{BB962C8B-B14F-4D97-AF65-F5344CB8AC3E}">
        <p14:creationId xmlns:p14="http://schemas.microsoft.com/office/powerpoint/2010/main" val="29036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26</a:t>
            </a:fld>
            <a:endParaRPr lang="en-US"/>
          </a:p>
        </p:txBody>
      </p:sp>
    </p:spTree>
    <p:extLst>
      <p:ext uri="{BB962C8B-B14F-4D97-AF65-F5344CB8AC3E}">
        <p14:creationId xmlns:p14="http://schemas.microsoft.com/office/powerpoint/2010/main" val="374081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alibri"/>
              <a:buNone/>
              <a:tabLst/>
              <a:defRPr/>
            </a:pPr>
            <a:endParaRPr lang="en-US" sz="1200">
              <a:latin typeface="Arial"/>
              <a:cs typeface="Arial"/>
            </a:endParaRPr>
          </a:p>
          <a:p>
            <a:pPr marL="171450" indent="-171450">
              <a:buFont typeface="Calibri"/>
              <a:buChar char="-"/>
            </a:pPr>
            <a:r>
              <a:rPr lang="en-US">
                <a:cs typeface="Calibri"/>
              </a:rPr>
              <a:t>This is the second death from engine ingestion this year</a:t>
            </a:r>
          </a:p>
        </p:txBody>
      </p:sp>
      <p:sp>
        <p:nvSpPr>
          <p:cNvPr id="4" name="Slide Number Placeholder 3"/>
          <p:cNvSpPr>
            <a:spLocks noGrp="1"/>
          </p:cNvSpPr>
          <p:nvPr>
            <p:ph type="sldNum" sz="quarter" idx="5"/>
          </p:nvPr>
        </p:nvSpPr>
        <p:spPr/>
        <p:txBody>
          <a:bodyPr/>
          <a:lstStyle/>
          <a:p>
            <a:fld id="{4F89A7C0-70F8-8744-8C25-7370CE568103}" type="slidenum">
              <a:rPr lang="en-US" smtClean="0"/>
              <a:t>3</a:t>
            </a:fld>
            <a:endParaRPr lang="en-US"/>
          </a:p>
        </p:txBody>
      </p:sp>
    </p:spTree>
    <p:extLst>
      <p:ext uri="{BB962C8B-B14F-4D97-AF65-F5344CB8AC3E}">
        <p14:creationId xmlns:p14="http://schemas.microsoft.com/office/powerpoint/2010/main" val="176147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a:buNone/>
            </a:pPr>
            <a:r>
              <a:rPr lang="en-US">
                <a:cs typeface="Calibri"/>
              </a:rPr>
              <a:t>Accolades are only coming from Work Tango at this point, please remember to ensure that the safety category is used to identify safety related items.</a:t>
            </a:r>
            <a:endParaRPr lang="en-CA">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4</a:t>
            </a:fld>
            <a:endParaRPr lang="en-US"/>
          </a:p>
        </p:txBody>
      </p:sp>
    </p:spTree>
    <p:extLst>
      <p:ext uri="{BB962C8B-B14F-4D97-AF65-F5344CB8AC3E}">
        <p14:creationId xmlns:p14="http://schemas.microsoft.com/office/powerpoint/2010/main" val="77502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peak season manual is the first time putting this program together, we understand we are already heading into July however we wanted to make sure that information released is accurate and thoroughly reviewed, this manual will include information from all the past bulletins regarding working safely and working in extreme heat</a:t>
            </a:r>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5</a:t>
            </a:fld>
            <a:endParaRPr lang="en-US"/>
          </a:p>
        </p:txBody>
      </p:sp>
    </p:spTree>
    <p:extLst>
      <p:ext uri="{BB962C8B-B14F-4D97-AF65-F5344CB8AC3E}">
        <p14:creationId xmlns:p14="http://schemas.microsoft.com/office/powerpoint/2010/main" val="255726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6</a:t>
            </a:fld>
            <a:endParaRPr lang="en-US"/>
          </a:p>
        </p:txBody>
      </p:sp>
    </p:spTree>
    <p:extLst>
      <p:ext uri="{BB962C8B-B14F-4D97-AF65-F5344CB8AC3E}">
        <p14:creationId xmlns:p14="http://schemas.microsoft.com/office/powerpoint/2010/main" val="329732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2023 Corporate Safety Goal for Aircraft Damage is 0.392 rate per thousand. This is set at a 5% reduction (improvement)  from 2022 rate of 0.413</a:t>
            </a:r>
          </a:p>
        </p:txBody>
      </p:sp>
      <p:sp>
        <p:nvSpPr>
          <p:cNvPr id="4" name="Slide Number Placeholder 3"/>
          <p:cNvSpPr>
            <a:spLocks noGrp="1"/>
          </p:cNvSpPr>
          <p:nvPr>
            <p:ph type="sldNum" sz="quarter" idx="5"/>
          </p:nvPr>
        </p:nvSpPr>
        <p:spPr/>
        <p:txBody>
          <a:bodyPr/>
          <a:lstStyle/>
          <a:p>
            <a:fld id="{4F89A7C0-70F8-8744-8C25-7370CE568103}" type="slidenum">
              <a:rPr lang="en-US" smtClean="0"/>
              <a:t>7</a:t>
            </a:fld>
            <a:endParaRPr lang="en-US"/>
          </a:p>
        </p:txBody>
      </p:sp>
    </p:spTree>
    <p:extLst>
      <p:ext uri="{BB962C8B-B14F-4D97-AF65-F5344CB8AC3E}">
        <p14:creationId xmlns:p14="http://schemas.microsoft.com/office/powerpoint/2010/main" val="415011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CA">
                <a:cs typeface="Calibri" panose="020F0502020204030204"/>
              </a:rPr>
              <a:t>19 LTI YTD</a:t>
            </a:r>
          </a:p>
        </p:txBody>
      </p:sp>
      <p:sp>
        <p:nvSpPr>
          <p:cNvPr id="4" name="Slide Number Placeholder 3"/>
          <p:cNvSpPr>
            <a:spLocks noGrp="1"/>
          </p:cNvSpPr>
          <p:nvPr>
            <p:ph type="sldNum" sz="quarter" idx="5"/>
          </p:nvPr>
        </p:nvSpPr>
        <p:spPr/>
        <p:txBody>
          <a:bodyPr/>
          <a:lstStyle/>
          <a:p>
            <a:fld id="{4F89A7C0-70F8-8744-8C25-7370CE568103}" type="slidenum">
              <a:rPr lang="en-US" smtClean="0"/>
              <a:t>8</a:t>
            </a:fld>
            <a:endParaRPr lang="en-US"/>
          </a:p>
        </p:txBody>
      </p:sp>
    </p:spTree>
    <p:extLst>
      <p:ext uri="{BB962C8B-B14F-4D97-AF65-F5344CB8AC3E}">
        <p14:creationId xmlns:p14="http://schemas.microsoft.com/office/powerpoint/2010/main" val="4215846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Numbers continue to move in a downward trend consistent with weather changes. </a:t>
            </a:r>
          </a:p>
        </p:txBody>
      </p:sp>
      <p:sp>
        <p:nvSpPr>
          <p:cNvPr id="4" name="Slide Number Placeholder 3"/>
          <p:cNvSpPr>
            <a:spLocks noGrp="1"/>
          </p:cNvSpPr>
          <p:nvPr>
            <p:ph type="sldNum" sz="quarter" idx="5"/>
          </p:nvPr>
        </p:nvSpPr>
        <p:spPr/>
        <p:txBody>
          <a:bodyPr/>
          <a:lstStyle/>
          <a:p>
            <a:fld id="{4F89A7C0-70F8-8744-8C25-7370CE568103}" type="slidenum">
              <a:rPr lang="en-US" smtClean="0"/>
              <a:t>9</a:t>
            </a:fld>
            <a:endParaRPr lang="en-US"/>
          </a:p>
        </p:txBody>
      </p:sp>
    </p:spTree>
    <p:extLst>
      <p:ext uri="{BB962C8B-B14F-4D97-AF65-F5344CB8AC3E}">
        <p14:creationId xmlns:p14="http://schemas.microsoft.com/office/powerpoint/2010/main" val="3197021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_Ticketin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a:srcRect/>
          <a:stretch/>
        </p:blipFill>
        <p:spPr>
          <a:xfrm>
            <a:off x="-117764" y="-1425344"/>
            <a:ext cx="12427527" cy="8282947"/>
          </a:xfrm>
          <a:prstGeom prst="rect">
            <a:avLst/>
          </a:prstGeom>
        </p:spPr>
      </p:pic>
      <p:sp>
        <p:nvSpPr>
          <p:cNvPr id="20" name="Rectangle 19"/>
          <p:cNvSpPr/>
          <p:nvPr userDrawn="1"/>
        </p:nvSpPr>
        <p:spPr>
          <a:xfrm>
            <a:off x="-1" y="397"/>
            <a:ext cx="674557" cy="1677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5416530"/>
            <a:ext cx="5171606" cy="14493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V="1">
            <a:off x="5171606" y="5416527"/>
            <a:ext cx="1394085" cy="1449393"/>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p:cNvSpPr>
            <a:spLocks noGrp="1"/>
          </p:cNvSpPr>
          <p:nvPr>
            <p:ph type="body" sz="quarter" idx="10" hasCustomPrompt="1"/>
          </p:nvPr>
        </p:nvSpPr>
        <p:spPr>
          <a:xfrm>
            <a:off x="674688" y="5453063"/>
            <a:ext cx="5133975" cy="457200"/>
          </a:xfrm>
          <a:prstGeom prst="rect">
            <a:avLst/>
          </a:prstGeom>
        </p:spPr>
        <p:txBody>
          <a:bodyPr/>
          <a:lstStyle>
            <a:lvl1pPr marL="0" indent="0">
              <a:buNone/>
              <a:defRPr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Presentation Title</a:t>
            </a:r>
          </a:p>
        </p:txBody>
      </p:sp>
      <p:sp>
        <p:nvSpPr>
          <p:cNvPr id="34" name="Text Placeholder 32"/>
          <p:cNvSpPr>
            <a:spLocks noGrp="1"/>
          </p:cNvSpPr>
          <p:nvPr>
            <p:ph type="body" sz="quarter" idx="11" hasCustomPrompt="1"/>
          </p:nvPr>
        </p:nvSpPr>
        <p:spPr>
          <a:xfrm>
            <a:off x="2279859" y="5946795"/>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35" name="Date Placeholder 6"/>
          <p:cNvSpPr txBox="1">
            <a:spLocks/>
          </p:cNvSpPr>
          <p:nvPr userDrawn="1"/>
        </p:nvSpPr>
        <p:spPr>
          <a:xfrm>
            <a:off x="674556" y="5945293"/>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for:</a:t>
            </a:r>
          </a:p>
        </p:txBody>
      </p:sp>
      <p:sp>
        <p:nvSpPr>
          <p:cNvPr id="36" name="Date Placeholder 6"/>
          <p:cNvSpPr txBox="1">
            <a:spLocks/>
          </p:cNvSpPr>
          <p:nvPr userDrawn="1"/>
        </p:nvSpPr>
        <p:spPr>
          <a:xfrm>
            <a:off x="674556" y="6299202"/>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by:</a:t>
            </a:r>
          </a:p>
        </p:txBody>
      </p:sp>
      <p:sp>
        <p:nvSpPr>
          <p:cNvPr id="37" name="Text Placeholder 32"/>
          <p:cNvSpPr>
            <a:spLocks noGrp="1"/>
          </p:cNvSpPr>
          <p:nvPr>
            <p:ph type="body" sz="quarter" idx="12" hasCustomPrompt="1"/>
          </p:nvPr>
        </p:nvSpPr>
        <p:spPr>
          <a:xfrm>
            <a:off x="2279859" y="6299202"/>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39" name="Rectangle 38">
            <a:extLst>
              <a:ext uri="{FF2B5EF4-FFF2-40B4-BE49-F238E27FC236}">
                <a16:creationId xmlns:a16="http://schemas.microsoft.com/office/drawing/2014/main" id="{0A4EFDE3-8BE5-C549-B4AF-233328CDA4B9}"/>
              </a:ext>
            </a:extLst>
          </p:cNvPr>
          <p:cNvSpPr/>
          <p:nvPr userDrawn="1"/>
        </p:nvSpPr>
        <p:spPr>
          <a:xfrm>
            <a:off x="0" y="2653434"/>
            <a:ext cx="674557" cy="16779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2"/>
          <p:cNvSpPr>
            <a:spLocks noGrp="1"/>
          </p:cNvSpPr>
          <p:nvPr>
            <p:ph type="body" sz="quarter" idx="13" hasCustomPrompt="1"/>
          </p:nvPr>
        </p:nvSpPr>
        <p:spPr>
          <a:xfrm>
            <a:off x="5435601" y="1080576"/>
            <a:ext cx="4975602" cy="1696491"/>
          </a:xfrm>
          <a:prstGeom prst="rect">
            <a:avLst/>
          </a:prstGeom>
          <a:effectLst>
            <a:outerShdw blurRad="50800" dist="38100" dir="2700000" algn="tl" rotWithShape="0">
              <a:prstClr val="black">
                <a:alpha val="40000"/>
              </a:prstClr>
            </a:outerShdw>
          </a:effectLst>
        </p:spPr>
        <p:txBody>
          <a:bodyPr/>
          <a:lstStyle>
            <a:lvl1pPr marL="0" indent="0" algn="ctr">
              <a:buNone/>
              <a:defRPr sz="55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Enter </a:t>
            </a:r>
            <a:br>
              <a:rPr lang="en-US"/>
            </a:br>
            <a:r>
              <a:rPr lang="en-US"/>
              <a:t>Title Here</a:t>
            </a:r>
          </a:p>
        </p:txBody>
      </p:sp>
      <p:pic>
        <p:nvPicPr>
          <p:cNvPr id="43" name="Picture 4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09148" y="2990309"/>
            <a:ext cx="4228508" cy="1980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752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ext_Image_Blue">
    <p:spTree>
      <p:nvGrpSpPr>
        <p:cNvPr id="1" name=""/>
        <p:cNvGrpSpPr/>
        <p:nvPr/>
      </p:nvGrpSpPr>
      <p:grpSpPr>
        <a:xfrm>
          <a:off x="0" y="0"/>
          <a:ext cx="0" cy="0"/>
          <a:chOff x="0" y="0"/>
          <a:chExt cx="0" cy="0"/>
        </a:xfrm>
      </p:grpSpPr>
      <p:sp>
        <p:nvSpPr>
          <p:cNvPr id="11" name="Rectangle 10"/>
          <p:cNvSpPr/>
          <p:nvPr userDrawn="1"/>
        </p:nvSpPr>
        <p:spPr>
          <a:xfrm>
            <a:off x="0" y="0"/>
            <a:ext cx="602507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p:cNvSpPr>
            <a:spLocks noGrp="1"/>
          </p:cNvSpPr>
          <p:nvPr>
            <p:ph type="pic" sz="quarter" idx="13"/>
          </p:nvPr>
        </p:nvSpPr>
        <p:spPr>
          <a:xfrm>
            <a:off x="6024563" y="0"/>
            <a:ext cx="6167437" cy="6858000"/>
          </a:xfrm>
          <a:prstGeom prst="rect">
            <a:avLst/>
          </a:prstGeom>
        </p:spPr>
        <p:txBody>
          <a:bodyPr/>
          <a:lstStyle/>
          <a:p>
            <a:endParaRPr lang="en-US"/>
          </a:p>
        </p:txBody>
      </p:sp>
      <p:sp>
        <p:nvSpPr>
          <p:cNvPr id="9" name="Rectangle 8"/>
          <p:cNvSpPr/>
          <p:nvPr userDrawn="1"/>
        </p:nvSpPr>
        <p:spPr>
          <a:xfrm>
            <a:off x="0" y="0"/>
            <a:ext cx="6025072" cy="1153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flipV="1">
            <a:off x="6025072" y="0"/>
            <a:ext cx="1167319" cy="115318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2"/>
          <p:cNvSpPr>
            <a:spLocks noGrp="1"/>
          </p:cNvSpPr>
          <p:nvPr>
            <p:ph type="body" sz="quarter" idx="10" hasCustomPrompt="1"/>
          </p:nvPr>
        </p:nvSpPr>
        <p:spPr>
          <a:xfrm>
            <a:off x="674688" y="347993"/>
            <a:ext cx="5133975" cy="457200"/>
          </a:xfrm>
          <a:prstGeom prst="rect">
            <a:avLst/>
          </a:prstGeom>
        </p:spPr>
        <p:txBody>
          <a:bodyPr/>
          <a:lstStyle>
            <a:lvl1pPr marL="0" indent="0">
              <a:buNone/>
              <a:defRPr sz="3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Slide Title</a:t>
            </a:r>
          </a:p>
        </p:txBody>
      </p:sp>
      <p:sp>
        <p:nvSpPr>
          <p:cNvPr id="19" name="Text Placeholder 32"/>
          <p:cNvSpPr>
            <a:spLocks noGrp="1"/>
          </p:cNvSpPr>
          <p:nvPr>
            <p:ph type="body" sz="quarter" idx="11" hasCustomPrompt="1"/>
          </p:nvPr>
        </p:nvSpPr>
        <p:spPr>
          <a:xfrm>
            <a:off x="674689" y="1692843"/>
            <a:ext cx="4710112" cy="457200"/>
          </a:xfrm>
          <a:prstGeom prst="rect">
            <a:avLst/>
          </a:prstGeom>
        </p:spPr>
        <p:txBody>
          <a:bodyPr/>
          <a:lstStyle>
            <a:lvl1pPr marL="0" indent="0">
              <a:buNone/>
              <a:defRPr sz="2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20" name="Text Placeholder 13"/>
          <p:cNvSpPr>
            <a:spLocks noGrp="1"/>
          </p:cNvSpPr>
          <p:nvPr>
            <p:ph type="body" sz="quarter" idx="12" hasCustomPrompt="1"/>
          </p:nvPr>
        </p:nvSpPr>
        <p:spPr>
          <a:xfrm>
            <a:off x="674688" y="2282853"/>
            <a:ext cx="4710113" cy="3906362"/>
          </a:xfrm>
          <a:prstGeom prst="rect">
            <a:avLst/>
          </a:prstGeom>
        </p:spPr>
        <p:txBody>
          <a:bodyPr/>
          <a:lstStyle>
            <a:lvl1pPr marL="0" indent="0">
              <a:buNone/>
              <a:defRPr sz="1800" b="0" baseline="0">
                <a:solidFill>
                  <a:schemeClr val="bg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6533" y="6189215"/>
            <a:ext cx="1169797" cy="432825"/>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37AF04F8-3D0F-45DA-A761-9D25EEFC6F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86533" y="6189215"/>
            <a:ext cx="1169797" cy="432824"/>
          </a:xfrm>
          <a:prstGeom prst="rect">
            <a:avLst/>
          </a:prstGeom>
          <a:effectLst/>
        </p:spPr>
      </p:pic>
    </p:spTree>
    <p:extLst>
      <p:ext uri="{BB962C8B-B14F-4D97-AF65-F5344CB8AC3E}">
        <p14:creationId xmlns:p14="http://schemas.microsoft.com/office/powerpoint/2010/main" val="41950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ext_Column">
    <p:spTree>
      <p:nvGrpSpPr>
        <p:cNvPr id="1" name=""/>
        <p:cNvGrpSpPr/>
        <p:nvPr/>
      </p:nvGrpSpPr>
      <p:grpSpPr>
        <a:xfrm>
          <a:off x="0" y="0"/>
          <a:ext cx="0" cy="0"/>
          <a:chOff x="0" y="0"/>
          <a:chExt cx="0" cy="0"/>
        </a:xfrm>
      </p:grpSpPr>
      <p:sp>
        <p:nvSpPr>
          <p:cNvPr id="4" name="Rectangle 3"/>
          <p:cNvSpPr/>
          <p:nvPr userDrawn="1"/>
        </p:nvSpPr>
        <p:spPr>
          <a:xfrm>
            <a:off x="0" y="0"/>
            <a:ext cx="5642043" cy="1153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userDrawn="1"/>
        </p:nvSpPr>
        <p:spPr>
          <a:xfrm flipV="1">
            <a:off x="5642043" y="0"/>
            <a:ext cx="1167319" cy="115318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6533" y="6164839"/>
            <a:ext cx="1169797" cy="457200"/>
          </a:xfrm>
          <a:prstGeom prst="rect">
            <a:avLst/>
          </a:prstGeom>
          <a:effectLst/>
        </p:spPr>
      </p:pic>
      <p:sp>
        <p:nvSpPr>
          <p:cNvPr id="10" name="Text Placeholder 32"/>
          <p:cNvSpPr>
            <a:spLocks noGrp="1"/>
          </p:cNvSpPr>
          <p:nvPr>
            <p:ph type="body" sz="quarter" idx="11" hasCustomPrompt="1"/>
          </p:nvPr>
        </p:nvSpPr>
        <p:spPr>
          <a:xfrm>
            <a:off x="674689" y="1692843"/>
            <a:ext cx="4913312" cy="457200"/>
          </a:xfrm>
          <a:prstGeom prst="rect">
            <a:avLst/>
          </a:prstGeom>
        </p:spPr>
        <p:txBody>
          <a:bodyPr/>
          <a:lstStyle>
            <a:lvl1pPr marL="0" indent="0">
              <a:buNone/>
              <a:defRPr sz="2400" b="1"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11" name="Text Placeholder 13"/>
          <p:cNvSpPr>
            <a:spLocks noGrp="1"/>
          </p:cNvSpPr>
          <p:nvPr>
            <p:ph type="body" sz="quarter" idx="12" hasCustomPrompt="1"/>
          </p:nvPr>
        </p:nvSpPr>
        <p:spPr>
          <a:xfrm>
            <a:off x="674688" y="2282853"/>
            <a:ext cx="4913313" cy="3593014"/>
          </a:xfrm>
          <a:prstGeom prst="rect">
            <a:avLst/>
          </a:prstGeom>
        </p:spPr>
        <p:txBody>
          <a:bodyPr/>
          <a:lstStyle>
            <a:lvl1pPr marL="0" indent="0">
              <a:buNone/>
              <a:defRPr sz="1800" b="0" baseline="0">
                <a:solidFill>
                  <a:schemeClr val="tx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sp>
        <p:nvSpPr>
          <p:cNvPr id="12" name="Text Placeholder 32"/>
          <p:cNvSpPr>
            <a:spLocks noGrp="1"/>
          </p:cNvSpPr>
          <p:nvPr>
            <p:ph type="body" sz="quarter" idx="13" hasCustomPrompt="1"/>
          </p:nvPr>
        </p:nvSpPr>
        <p:spPr>
          <a:xfrm>
            <a:off x="6110293" y="1692843"/>
            <a:ext cx="4913312" cy="457200"/>
          </a:xfrm>
          <a:prstGeom prst="rect">
            <a:avLst/>
          </a:prstGeom>
        </p:spPr>
        <p:txBody>
          <a:bodyPr/>
          <a:lstStyle>
            <a:lvl1pPr marL="0" indent="0">
              <a:buNone/>
              <a:defRPr sz="2400" b="1"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13" name="Text Placeholder 13"/>
          <p:cNvSpPr>
            <a:spLocks noGrp="1"/>
          </p:cNvSpPr>
          <p:nvPr>
            <p:ph type="body" sz="quarter" idx="14" hasCustomPrompt="1"/>
          </p:nvPr>
        </p:nvSpPr>
        <p:spPr>
          <a:xfrm>
            <a:off x="6110292" y="2282853"/>
            <a:ext cx="4913313" cy="3593014"/>
          </a:xfrm>
          <a:prstGeom prst="rect">
            <a:avLst/>
          </a:prstGeom>
        </p:spPr>
        <p:txBody>
          <a:bodyPr/>
          <a:lstStyle>
            <a:lvl1pPr marL="0" indent="0">
              <a:buNone/>
              <a:defRPr sz="1800" b="0" baseline="0">
                <a:solidFill>
                  <a:schemeClr val="tx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sp>
        <p:nvSpPr>
          <p:cNvPr id="14" name="Text Placeholder 32"/>
          <p:cNvSpPr>
            <a:spLocks noGrp="1"/>
          </p:cNvSpPr>
          <p:nvPr>
            <p:ph type="body" sz="quarter" idx="10" hasCustomPrompt="1"/>
          </p:nvPr>
        </p:nvSpPr>
        <p:spPr>
          <a:xfrm>
            <a:off x="674688" y="347993"/>
            <a:ext cx="5133975" cy="457200"/>
          </a:xfrm>
          <a:prstGeom prst="rect">
            <a:avLst/>
          </a:prstGeom>
        </p:spPr>
        <p:txBody>
          <a:bodyPr/>
          <a:lstStyle>
            <a:lvl1pPr marL="0" indent="0">
              <a:buNone/>
              <a:defRPr sz="3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Slide Title</a:t>
            </a:r>
          </a:p>
        </p:txBody>
      </p:sp>
    </p:spTree>
    <p:extLst>
      <p:ext uri="{BB962C8B-B14F-4D97-AF65-F5344CB8AC3E}">
        <p14:creationId xmlns:p14="http://schemas.microsoft.com/office/powerpoint/2010/main" val="1400640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ext_Column_Blu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6534" y="6189215"/>
            <a:ext cx="1169794" cy="432824"/>
          </a:xfrm>
          <a:prstGeom prst="rect">
            <a:avLst/>
          </a:prstGeom>
          <a:effectLst/>
        </p:spPr>
      </p:pic>
      <p:sp>
        <p:nvSpPr>
          <p:cNvPr id="4" name="Rectangle 3"/>
          <p:cNvSpPr/>
          <p:nvPr userDrawn="1"/>
        </p:nvSpPr>
        <p:spPr>
          <a:xfrm>
            <a:off x="0" y="0"/>
            <a:ext cx="5642043" cy="1153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userDrawn="1"/>
        </p:nvSpPr>
        <p:spPr>
          <a:xfrm flipV="1">
            <a:off x="5642043" y="0"/>
            <a:ext cx="1167319" cy="115318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2"/>
          <p:cNvSpPr>
            <a:spLocks noGrp="1"/>
          </p:cNvSpPr>
          <p:nvPr>
            <p:ph type="body" sz="quarter" idx="11" hasCustomPrompt="1"/>
          </p:nvPr>
        </p:nvSpPr>
        <p:spPr>
          <a:xfrm>
            <a:off x="674689" y="1692843"/>
            <a:ext cx="4913312" cy="457200"/>
          </a:xfrm>
          <a:prstGeom prst="rect">
            <a:avLst/>
          </a:prstGeom>
        </p:spPr>
        <p:txBody>
          <a:bodyPr/>
          <a:lstStyle>
            <a:lvl1pPr marL="0" indent="0">
              <a:buNone/>
              <a:defRPr sz="2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11" name="Text Placeholder 13"/>
          <p:cNvSpPr>
            <a:spLocks noGrp="1"/>
          </p:cNvSpPr>
          <p:nvPr>
            <p:ph type="body" sz="quarter" idx="12" hasCustomPrompt="1"/>
          </p:nvPr>
        </p:nvSpPr>
        <p:spPr>
          <a:xfrm>
            <a:off x="674688" y="2282853"/>
            <a:ext cx="4913313" cy="3593014"/>
          </a:xfrm>
          <a:prstGeom prst="rect">
            <a:avLst/>
          </a:prstGeom>
        </p:spPr>
        <p:txBody>
          <a:bodyPr/>
          <a:lstStyle>
            <a:lvl1pPr marL="0" indent="0">
              <a:buNone/>
              <a:defRPr sz="1800" b="0" baseline="0">
                <a:solidFill>
                  <a:schemeClr val="bg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sp>
        <p:nvSpPr>
          <p:cNvPr id="12" name="Text Placeholder 32"/>
          <p:cNvSpPr>
            <a:spLocks noGrp="1"/>
          </p:cNvSpPr>
          <p:nvPr>
            <p:ph type="body" sz="quarter" idx="13" hasCustomPrompt="1"/>
          </p:nvPr>
        </p:nvSpPr>
        <p:spPr>
          <a:xfrm>
            <a:off x="6110293" y="1692843"/>
            <a:ext cx="4913312" cy="457200"/>
          </a:xfrm>
          <a:prstGeom prst="rect">
            <a:avLst/>
          </a:prstGeom>
        </p:spPr>
        <p:txBody>
          <a:bodyPr/>
          <a:lstStyle>
            <a:lvl1pPr marL="0" indent="0">
              <a:buNone/>
              <a:defRPr sz="2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13" name="Text Placeholder 13"/>
          <p:cNvSpPr>
            <a:spLocks noGrp="1"/>
          </p:cNvSpPr>
          <p:nvPr>
            <p:ph type="body" sz="quarter" idx="14" hasCustomPrompt="1"/>
          </p:nvPr>
        </p:nvSpPr>
        <p:spPr>
          <a:xfrm>
            <a:off x="6110292" y="2282853"/>
            <a:ext cx="4913313" cy="3593014"/>
          </a:xfrm>
          <a:prstGeom prst="rect">
            <a:avLst/>
          </a:prstGeom>
        </p:spPr>
        <p:txBody>
          <a:bodyPr/>
          <a:lstStyle>
            <a:lvl1pPr marL="0" indent="0">
              <a:buNone/>
              <a:defRPr sz="1800" b="0" baseline="0">
                <a:solidFill>
                  <a:schemeClr val="bg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sp>
        <p:nvSpPr>
          <p:cNvPr id="14" name="Text Placeholder 32"/>
          <p:cNvSpPr>
            <a:spLocks noGrp="1"/>
          </p:cNvSpPr>
          <p:nvPr>
            <p:ph type="body" sz="quarter" idx="10" hasCustomPrompt="1"/>
          </p:nvPr>
        </p:nvSpPr>
        <p:spPr>
          <a:xfrm>
            <a:off x="674688" y="347993"/>
            <a:ext cx="5133975" cy="457200"/>
          </a:xfrm>
          <a:prstGeom prst="rect">
            <a:avLst/>
          </a:prstGeom>
        </p:spPr>
        <p:txBody>
          <a:bodyPr/>
          <a:lstStyle>
            <a:lvl1pPr marL="0" indent="0">
              <a:buNone/>
              <a:defRPr sz="3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Slide Title</a:t>
            </a:r>
          </a:p>
        </p:txBody>
      </p:sp>
    </p:spTree>
    <p:extLst>
      <p:ext uri="{BB962C8B-B14F-4D97-AF65-F5344CB8AC3E}">
        <p14:creationId xmlns:p14="http://schemas.microsoft.com/office/powerpoint/2010/main" val="734660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ext">
    <p:spTree>
      <p:nvGrpSpPr>
        <p:cNvPr id="1" name=""/>
        <p:cNvGrpSpPr/>
        <p:nvPr/>
      </p:nvGrpSpPr>
      <p:grpSpPr>
        <a:xfrm>
          <a:off x="0" y="0"/>
          <a:ext cx="0" cy="0"/>
          <a:chOff x="0" y="0"/>
          <a:chExt cx="0" cy="0"/>
        </a:xfrm>
      </p:grpSpPr>
      <p:sp>
        <p:nvSpPr>
          <p:cNvPr id="4" name="Rectangle 3"/>
          <p:cNvSpPr/>
          <p:nvPr userDrawn="1"/>
        </p:nvSpPr>
        <p:spPr>
          <a:xfrm>
            <a:off x="0" y="0"/>
            <a:ext cx="5642043" cy="1153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userDrawn="1"/>
        </p:nvSpPr>
        <p:spPr>
          <a:xfrm flipV="1">
            <a:off x="5642043" y="0"/>
            <a:ext cx="1167319" cy="115318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6533" y="6189215"/>
            <a:ext cx="1169797" cy="432824"/>
          </a:xfrm>
          <a:prstGeom prst="rect">
            <a:avLst/>
          </a:prstGeom>
          <a:effectLst/>
        </p:spPr>
      </p:pic>
      <p:sp>
        <p:nvSpPr>
          <p:cNvPr id="10" name="Text Placeholder 32"/>
          <p:cNvSpPr>
            <a:spLocks noGrp="1"/>
          </p:cNvSpPr>
          <p:nvPr>
            <p:ph type="body" sz="quarter" idx="11" hasCustomPrompt="1"/>
          </p:nvPr>
        </p:nvSpPr>
        <p:spPr>
          <a:xfrm>
            <a:off x="674688" y="1692843"/>
            <a:ext cx="10738377" cy="457200"/>
          </a:xfrm>
          <a:prstGeom prst="rect">
            <a:avLst/>
          </a:prstGeom>
        </p:spPr>
        <p:txBody>
          <a:bodyPr/>
          <a:lstStyle>
            <a:lvl1pPr marL="0" indent="0">
              <a:buNone/>
              <a:defRPr sz="2400" b="1"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11" name="Text Placeholder 13"/>
          <p:cNvSpPr>
            <a:spLocks noGrp="1"/>
          </p:cNvSpPr>
          <p:nvPr>
            <p:ph type="body" sz="quarter" idx="12" hasCustomPrompt="1"/>
          </p:nvPr>
        </p:nvSpPr>
        <p:spPr>
          <a:xfrm>
            <a:off x="674688" y="2282853"/>
            <a:ext cx="10738379" cy="3593014"/>
          </a:xfrm>
          <a:prstGeom prst="rect">
            <a:avLst/>
          </a:prstGeom>
        </p:spPr>
        <p:txBody>
          <a:bodyPr/>
          <a:lstStyle>
            <a:lvl1pPr marL="0" indent="0">
              <a:buNone/>
              <a:defRPr sz="1800" b="0" baseline="0">
                <a:solidFill>
                  <a:schemeClr val="tx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sp>
        <p:nvSpPr>
          <p:cNvPr id="14" name="Text Placeholder 32"/>
          <p:cNvSpPr>
            <a:spLocks noGrp="1"/>
          </p:cNvSpPr>
          <p:nvPr>
            <p:ph type="body" sz="quarter" idx="10" hasCustomPrompt="1"/>
          </p:nvPr>
        </p:nvSpPr>
        <p:spPr>
          <a:xfrm>
            <a:off x="674688" y="347993"/>
            <a:ext cx="5133975" cy="457200"/>
          </a:xfrm>
          <a:prstGeom prst="rect">
            <a:avLst/>
          </a:prstGeom>
        </p:spPr>
        <p:txBody>
          <a:bodyPr/>
          <a:lstStyle>
            <a:lvl1pPr marL="0" indent="0">
              <a:buNone/>
              <a:defRPr sz="3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Slide Title</a:t>
            </a:r>
          </a:p>
        </p:txBody>
      </p:sp>
    </p:spTree>
    <p:extLst>
      <p:ext uri="{BB962C8B-B14F-4D97-AF65-F5344CB8AC3E}">
        <p14:creationId xmlns:p14="http://schemas.microsoft.com/office/powerpoint/2010/main" val="1471195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ext_Blu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6534" y="6189215"/>
            <a:ext cx="1169794" cy="432824"/>
          </a:xfrm>
          <a:prstGeom prst="rect">
            <a:avLst/>
          </a:prstGeom>
          <a:effectLst/>
        </p:spPr>
      </p:pic>
      <p:sp>
        <p:nvSpPr>
          <p:cNvPr id="4" name="Rectangle 3"/>
          <p:cNvSpPr/>
          <p:nvPr userDrawn="1"/>
        </p:nvSpPr>
        <p:spPr>
          <a:xfrm>
            <a:off x="0" y="0"/>
            <a:ext cx="5642043" cy="1153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userDrawn="1"/>
        </p:nvSpPr>
        <p:spPr>
          <a:xfrm flipV="1">
            <a:off x="5642043" y="0"/>
            <a:ext cx="1167319" cy="115318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2"/>
          <p:cNvSpPr>
            <a:spLocks noGrp="1"/>
          </p:cNvSpPr>
          <p:nvPr>
            <p:ph type="body" sz="quarter" idx="11" hasCustomPrompt="1"/>
          </p:nvPr>
        </p:nvSpPr>
        <p:spPr>
          <a:xfrm>
            <a:off x="674689" y="1692843"/>
            <a:ext cx="10755310" cy="457200"/>
          </a:xfrm>
          <a:prstGeom prst="rect">
            <a:avLst/>
          </a:prstGeom>
        </p:spPr>
        <p:txBody>
          <a:bodyPr/>
          <a:lstStyle>
            <a:lvl1pPr marL="0" indent="0">
              <a:buNone/>
              <a:defRPr sz="2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11" name="Text Placeholder 13"/>
          <p:cNvSpPr>
            <a:spLocks noGrp="1"/>
          </p:cNvSpPr>
          <p:nvPr>
            <p:ph type="body" sz="quarter" idx="12" hasCustomPrompt="1"/>
          </p:nvPr>
        </p:nvSpPr>
        <p:spPr>
          <a:xfrm>
            <a:off x="674688" y="2282853"/>
            <a:ext cx="10755312" cy="3593014"/>
          </a:xfrm>
          <a:prstGeom prst="rect">
            <a:avLst/>
          </a:prstGeom>
        </p:spPr>
        <p:txBody>
          <a:bodyPr/>
          <a:lstStyle>
            <a:lvl1pPr marL="0" indent="0">
              <a:buNone/>
              <a:defRPr sz="1800" b="0" baseline="0">
                <a:solidFill>
                  <a:schemeClr val="bg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sp>
        <p:nvSpPr>
          <p:cNvPr id="14" name="Text Placeholder 32"/>
          <p:cNvSpPr>
            <a:spLocks noGrp="1"/>
          </p:cNvSpPr>
          <p:nvPr>
            <p:ph type="body" sz="quarter" idx="10" hasCustomPrompt="1"/>
          </p:nvPr>
        </p:nvSpPr>
        <p:spPr>
          <a:xfrm>
            <a:off x="674688" y="347993"/>
            <a:ext cx="5133975" cy="457200"/>
          </a:xfrm>
          <a:prstGeom prst="rect">
            <a:avLst/>
          </a:prstGeom>
        </p:spPr>
        <p:txBody>
          <a:bodyPr/>
          <a:lstStyle>
            <a:lvl1pPr marL="0" indent="0">
              <a:buNone/>
              <a:defRPr sz="3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Slide Title</a:t>
            </a:r>
          </a:p>
        </p:txBody>
      </p:sp>
    </p:spTree>
    <p:extLst>
      <p:ext uri="{BB962C8B-B14F-4D97-AF65-F5344CB8AC3E}">
        <p14:creationId xmlns:p14="http://schemas.microsoft.com/office/powerpoint/2010/main" val="1563918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55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_Ticketin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a:srcRect/>
          <a:stretch/>
        </p:blipFill>
        <p:spPr>
          <a:xfrm>
            <a:off x="-117764" y="-1425344"/>
            <a:ext cx="12427527" cy="8282947"/>
          </a:xfrm>
          <a:prstGeom prst="rect">
            <a:avLst/>
          </a:prstGeom>
        </p:spPr>
      </p:pic>
      <p:sp>
        <p:nvSpPr>
          <p:cNvPr id="20" name="Rectangle 19"/>
          <p:cNvSpPr/>
          <p:nvPr userDrawn="1"/>
        </p:nvSpPr>
        <p:spPr>
          <a:xfrm>
            <a:off x="-1" y="397"/>
            <a:ext cx="674557" cy="1677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5416530"/>
            <a:ext cx="5171606" cy="14493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V="1">
            <a:off x="5171606" y="5416527"/>
            <a:ext cx="1394085" cy="1449393"/>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p:cNvSpPr>
            <a:spLocks noGrp="1"/>
          </p:cNvSpPr>
          <p:nvPr>
            <p:ph type="body" sz="quarter" idx="10" hasCustomPrompt="1"/>
          </p:nvPr>
        </p:nvSpPr>
        <p:spPr>
          <a:xfrm>
            <a:off x="674688" y="5453063"/>
            <a:ext cx="5133975" cy="457200"/>
          </a:xfrm>
          <a:prstGeom prst="rect">
            <a:avLst/>
          </a:prstGeom>
        </p:spPr>
        <p:txBody>
          <a:bodyPr/>
          <a:lstStyle>
            <a:lvl1pPr marL="0" indent="0">
              <a:buNone/>
              <a:defRPr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Presentation Title</a:t>
            </a:r>
          </a:p>
        </p:txBody>
      </p:sp>
      <p:sp>
        <p:nvSpPr>
          <p:cNvPr id="34" name="Text Placeholder 32"/>
          <p:cNvSpPr>
            <a:spLocks noGrp="1"/>
          </p:cNvSpPr>
          <p:nvPr>
            <p:ph type="body" sz="quarter" idx="11" hasCustomPrompt="1"/>
          </p:nvPr>
        </p:nvSpPr>
        <p:spPr>
          <a:xfrm>
            <a:off x="2279859" y="5946795"/>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35" name="Date Placeholder 6"/>
          <p:cNvSpPr txBox="1">
            <a:spLocks/>
          </p:cNvSpPr>
          <p:nvPr userDrawn="1"/>
        </p:nvSpPr>
        <p:spPr>
          <a:xfrm>
            <a:off x="674556" y="5945293"/>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for:</a:t>
            </a:r>
          </a:p>
        </p:txBody>
      </p:sp>
      <p:sp>
        <p:nvSpPr>
          <p:cNvPr id="36" name="Date Placeholder 6"/>
          <p:cNvSpPr txBox="1">
            <a:spLocks/>
          </p:cNvSpPr>
          <p:nvPr userDrawn="1"/>
        </p:nvSpPr>
        <p:spPr>
          <a:xfrm>
            <a:off x="674556" y="6299202"/>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by:</a:t>
            </a:r>
          </a:p>
        </p:txBody>
      </p:sp>
      <p:sp>
        <p:nvSpPr>
          <p:cNvPr id="37" name="Text Placeholder 32"/>
          <p:cNvSpPr>
            <a:spLocks noGrp="1"/>
          </p:cNvSpPr>
          <p:nvPr>
            <p:ph type="body" sz="quarter" idx="12" hasCustomPrompt="1"/>
          </p:nvPr>
        </p:nvSpPr>
        <p:spPr>
          <a:xfrm>
            <a:off x="2279859" y="6299202"/>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39" name="Rectangle 38">
            <a:extLst>
              <a:ext uri="{FF2B5EF4-FFF2-40B4-BE49-F238E27FC236}">
                <a16:creationId xmlns:a16="http://schemas.microsoft.com/office/drawing/2014/main" id="{0A4EFDE3-8BE5-C549-B4AF-233328CDA4B9}"/>
              </a:ext>
            </a:extLst>
          </p:cNvPr>
          <p:cNvSpPr/>
          <p:nvPr userDrawn="1"/>
        </p:nvSpPr>
        <p:spPr>
          <a:xfrm>
            <a:off x="0" y="2653434"/>
            <a:ext cx="674557" cy="16779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2"/>
          <p:cNvSpPr>
            <a:spLocks noGrp="1"/>
          </p:cNvSpPr>
          <p:nvPr>
            <p:ph type="body" sz="quarter" idx="13" hasCustomPrompt="1"/>
          </p:nvPr>
        </p:nvSpPr>
        <p:spPr>
          <a:xfrm>
            <a:off x="5435601" y="1080576"/>
            <a:ext cx="4975602" cy="1696491"/>
          </a:xfrm>
          <a:prstGeom prst="rect">
            <a:avLst/>
          </a:prstGeom>
          <a:effectLst>
            <a:outerShdw blurRad="50800" dist="38100" dir="2700000" algn="tl" rotWithShape="0">
              <a:prstClr val="black">
                <a:alpha val="40000"/>
              </a:prstClr>
            </a:outerShdw>
          </a:effectLst>
        </p:spPr>
        <p:txBody>
          <a:bodyPr/>
          <a:lstStyle>
            <a:lvl1pPr marL="0" indent="0" algn="ctr">
              <a:buNone/>
              <a:defRPr sz="55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Enter </a:t>
            </a:r>
            <a:br>
              <a:rPr lang="en-US"/>
            </a:br>
            <a:r>
              <a:rPr lang="en-US"/>
              <a:t>Title Here</a:t>
            </a:r>
          </a:p>
        </p:txBody>
      </p:sp>
      <p:pic>
        <p:nvPicPr>
          <p:cNvPr id="43" name="Picture 4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09148" y="2990309"/>
            <a:ext cx="4228508" cy="1980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041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_Ticketing_Logo">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srcRect t="13035"/>
          <a:stretch/>
        </p:blipFill>
        <p:spPr>
          <a:xfrm>
            <a:off x="-1394832" y="-1397193"/>
            <a:ext cx="14256011" cy="8263114"/>
          </a:xfrm>
          <a:prstGeom prst="rect">
            <a:avLst/>
          </a:prstGeom>
        </p:spPr>
      </p:pic>
      <p:sp>
        <p:nvSpPr>
          <p:cNvPr id="21" name="Rectangle 20"/>
          <p:cNvSpPr/>
          <p:nvPr userDrawn="1"/>
        </p:nvSpPr>
        <p:spPr>
          <a:xfrm>
            <a:off x="0" y="5453062"/>
            <a:ext cx="5171606" cy="14128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V="1">
            <a:off x="5171606" y="5453060"/>
            <a:ext cx="1394085" cy="1412860"/>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p:cNvSpPr>
            <a:spLocks noGrp="1"/>
          </p:cNvSpPr>
          <p:nvPr>
            <p:ph type="body" sz="quarter" idx="10" hasCustomPrompt="1"/>
          </p:nvPr>
        </p:nvSpPr>
        <p:spPr>
          <a:xfrm>
            <a:off x="674688" y="5547069"/>
            <a:ext cx="5133975" cy="457200"/>
          </a:xfrm>
          <a:prstGeom prst="rect">
            <a:avLst/>
          </a:prstGeom>
        </p:spPr>
        <p:txBody>
          <a:bodyPr/>
          <a:lstStyle>
            <a:lvl1pPr marL="0" indent="0">
              <a:buNone/>
              <a:defRPr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Presentation Title</a:t>
            </a:r>
          </a:p>
        </p:txBody>
      </p:sp>
      <p:sp>
        <p:nvSpPr>
          <p:cNvPr id="34" name="Text Placeholder 32"/>
          <p:cNvSpPr>
            <a:spLocks noGrp="1"/>
          </p:cNvSpPr>
          <p:nvPr>
            <p:ph type="body" sz="quarter" idx="11" hasCustomPrompt="1"/>
          </p:nvPr>
        </p:nvSpPr>
        <p:spPr>
          <a:xfrm>
            <a:off x="2279859" y="6040801"/>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35" name="Date Placeholder 6"/>
          <p:cNvSpPr txBox="1">
            <a:spLocks/>
          </p:cNvSpPr>
          <p:nvPr userDrawn="1"/>
        </p:nvSpPr>
        <p:spPr>
          <a:xfrm>
            <a:off x="674556" y="6039299"/>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for:</a:t>
            </a:r>
          </a:p>
        </p:txBody>
      </p:sp>
      <p:sp>
        <p:nvSpPr>
          <p:cNvPr id="36" name="Date Placeholder 6"/>
          <p:cNvSpPr txBox="1">
            <a:spLocks/>
          </p:cNvSpPr>
          <p:nvPr userDrawn="1"/>
        </p:nvSpPr>
        <p:spPr>
          <a:xfrm>
            <a:off x="674556" y="6393208"/>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by:</a:t>
            </a:r>
          </a:p>
        </p:txBody>
      </p:sp>
      <p:sp>
        <p:nvSpPr>
          <p:cNvPr id="37" name="Text Placeholder 32"/>
          <p:cNvSpPr>
            <a:spLocks noGrp="1"/>
          </p:cNvSpPr>
          <p:nvPr>
            <p:ph type="body" sz="quarter" idx="12" hasCustomPrompt="1"/>
          </p:nvPr>
        </p:nvSpPr>
        <p:spPr>
          <a:xfrm>
            <a:off x="2279859" y="6393208"/>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pic>
        <p:nvPicPr>
          <p:cNvPr id="14" name="Picture 13">
            <a:extLst>
              <a:ext uri="{FF2B5EF4-FFF2-40B4-BE49-F238E27FC236}">
                <a16:creationId xmlns:a16="http://schemas.microsoft.com/office/drawing/2014/main" id="{DD617860-D555-1E4C-A9E3-34E266ED64D4}"/>
              </a:ext>
            </a:extLst>
          </p:cNvPr>
          <p:cNvPicPr>
            <a:picLocks noChangeAspect="1"/>
          </p:cNvPicPr>
          <p:nvPr userDrawn="1"/>
        </p:nvPicPr>
        <p:blipFill>
          <a:blip r:embed="rId3"/>
          <a:stretch>
            <a:fillRect/>
          </a:stretch>
        </p:blipFill>
        <p:spPr>
          <a:xfrm>
            <a:off x="7922511" y="5474979"/>
            <a:ext cx="3561862" cy="1319208"/>
          </a:xfrm>
          <a:prstGeom prst="rect">
            <a:avLst/>
          </a:prstGeom>
        </p:spPr>
      </p:pic>
      <p:sp>
        <p:nvSpPr>
          <p:cNvPr id="11" name="Rectangle 10">
            <a:extLst>
              <a:ext uri="{FF2B5EF4-FFF2-40B4-BE49-F238E27FC236}">
                <a16:creationId xmlns:a16="http://schemas.microsoft.com/office/drawing/2014/main" id="{B5CB3A6C-A82A-41FD-BE30-5E4B2674A7EA}"/>
              </a:ext>
            </a:extLst>
          </p:cNvPr>
          <p:cNvSpPr/>
          <p:nvPr userDrawn="1"/>
        </p:nvSpPr>
        <p:spPr>
          <a:xfrm>
            <a:off x="0" y="1780087"/>
            <a:ext cx="598207" cy="1358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D68181-9F52-45AA-99B4-0101F30A4810}"/>
              </a:ext>
            </a:extLst>
          </p:cNvPr>
          <p:cNvSpPr/>
          <p:nvPr userDrawn="1"/>
        </p:nvSpPr>
        <p:spPr>
          <a:xfrm>
            <a:off x="1" y="0"/>
            <a:ext cx="598206" cy="13758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2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_Ground">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0" name="Rectangle 19"/>
          <p:cNvSpPr/>
          <p:nvPr userDrawn="1"/>
        </p:nvSpPr>
        <p:spPr>
          <a:xfrm>
            <a:off x="-1" y="397"/>
            <a:ext cx="674557" cy="1677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5187932"/>
            <a:ext cx="5171606" cy="16779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V="1">
            <a:off x="5171606" y="5187932"/>
            <a:ext cx="1394085" cy="1677989"/>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p:cNvSpPr>
            <a:spLocks noGrp="1"/>
          </p:cNvSpPr>
          <p:nvPr>
            <p:ph type="body" sz="quarter" idx="10" hasCustomPrompt="1"/>
          </p:nvPr>
        </p:nvSpPr>
        <p:spPr>
          <a:xfrm>
            <a:off x="674688" y="5453063"/>
            <a:ext cx="5133975" cy="457200"/>
          </a:xfrm>
          <a:prstGeom prst="rect">
            <a:avLst/>
          </a:prstGeom>
        </p:spPr>
        <p:txBody>
          <a:bodyPr/>
          <a:lstStyle>
            <a:lvl1pPr marL="0" indent="0">
              <a:buNone/>
              <a:defRPr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Presentation Title</a:t>
            </a:r>
          </a:p>
        </p:txBody>
      </p:sp>
      <p:sp>
        <p:nvSpPr>
          <p:cNvPr id="34" name="Text Placeholder 32"/>
          <p:cNvSpPr>
            <a:spLocks noGrp="1"/>
          </p:cNvSpPr>
          <p:nvPr>
            <p:ph type="body" sz="quarter" idx="11" hasCustomPrompt="1"/>
          </p:nvPr>
        </p:nvSpPr>
        <p:spPr>
          <a:xfrm>
            <a:off x="2279859" y="5946795"/>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35" name="Date Placeholder 6"/>
          <p:cNvSpPr txBox="1">
            <a:spLocks/>
          </p:cNvSpPr>
          <p:nvPr userDrawn="1"/>
        </p:nvSpPr>
        <p:spPr>
          <a:xfrm>
            <a:off x="674556" y="5945293"/>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for:</a:t>
            </a:r>
          </a:p>
        </p:txBody>
      </p:sp>
      <p:sp>
        <p:nvSpPr>
          <p:cNvPr id="36" name="Date Placeholder 6"/>
          <p:cNvSpPr txBox="1">
            <a:spLocks/>
          </p:cNvSpPr>
          <p:nvPr userDrawn="1"/>
        </p:nvSpPr>
        <p:spPr>
          <a:xfrm>
            <a:off x="674556" y="6299202"/>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by:</a:t>
            </a:r>
          </a:p>
        </p:txBody>
      </p:sp>
      <p:sp>
        <p:nvSpPr>
          <p:cNvPr id="37" name="Text Placeholder 32"/>
          <p:cNvSpPr>
            <a:spLocks noGrp="1"/>
          </p:cNvSpPr>
          <p:nvPr>
            <p:ph type="body" sz="quarter" idx="12" hasCustomPrompt="1"/>
          </p:nvPr>
        </p:nvSpPr>
        <p:spPr>
          <a:xfrm>
            <a:off x="2279859" y="6299202"/>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15" name="Rectangle 14">
            <a:extLst>
              <a:ext uri="{FF2B5EF4-FFF2-40B4-BE49-F238E27FC236}">
                <a16:creationId xmlns:a16="http://schemas.microsoft.com/office/drawing/2014/main" id="{0A4EFDE3-8BE5-C549-B4AF-233328CDA4B9}"/>
              </a:ext>
            </a:extLst>
          </p:cNvPr>
          <p:cNvSpPr/>
          <p:nvPr userDrawn="1"/>
        </p:nvSpPr>
        <p:spPr>
          <a:xfrm>
            <a:off x="0" y="2653434"/>
            <a:ext cx="674557" cy="16779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2"/>
          <p:cNvSpPr>
            <a:spLocks noGrp="1"/>
          </p:cNvSpPr>
          <p:nvPr>
            <p:ph type="body" sz="quarter" idx="13" hasCustomPrompt="1"/>
          </p:nvPr>
        </p:nvSpPr>
        <p:spPr>
          <a:xfrm>
            <a:off x="5435601" y="1080576"/>
            <a:ext cx="4975602" cy="1696491"/>
          </a:xfrm>
          <a:prstGeom prst="rect">
            <a:avLst/>
          </a:prstGeom>
          <a:effectLst>
            <a:outerShdw blurRad="50800" dist="38100" dir="2700000" algn="tl" rotWithShape="0">
              <a:prstClr val="black">
                <a:alpha val="40000"/>
              </a:prstClr>
            </a:outerShdw>
          </a:effectLst>
        </p:spPr>
        <p:txBody>
          <a:bodyPr/>
          <a:lstStyle>
            <a:lvl1pPr marL="0" indent="0" algn="ctr">
              <a:buNone/>
              <a:defRPr sz="55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Enter </a:t>
            </a:r>
            <a:br>
              <a:rPr lang="en-US"/>
            </a:br>
            <a:r>
              <a:rPr lang="en-US"/>
              <a:t>Title Here</a:t>
            </a:r>
          </a:p>
        </p:txBody>
      </p:sp>
      <p:pic>
        <p:nvPicPr>
          <p:cNvPr id="2" name="Picture 1"/>
          <p:cNvPicPr>
            <a:picLocks noChangeAspect="1"/>
          </p:cNvPicPr>
          <p:nvPr userDrawn="1"/>
        </p:nvPicPr>
        <p:blipFill>
          <a:blip r:embed="rId3"/>
          <a:stretch>
            <a:fillRect/>
          </a:stretch>
        </p:blipFill>
        <p:spPr>
          <a:xfrm>
            <a:off x="5676901" y="3042198"/>
            <a:ext cx="4343400" cy="317500"/>
          </a:xfrm>
          <a:prstGeom prst="rect">
            <a:avLst/>
          </a:prstGeom>
        </p:spPr>
      </p:pic>
    </p:spTree>
    <p:extLst>
      <p:ext uri="{BB962C8B-B14F-4D97-AF65-F5344CB8AC3E}">
        <p14:creationId xmlns:p14="http://schemas.microsoft.com/office/powerpoint/2010/main" val="104458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_Ground_Logo">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0" name="Rectangle 19"/>
          <p:cNvSpPr/>
          <p:nvPr userDrawn="1"/>
        </p:nvSpPr>
        <p:spPr>
          <a:xfrm>
            <a:off x="-1" y="397"/>
            <a:ext cx="674557" cy="1677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5187932"/>
            <a:ext cx="5171606" cy="16779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V="1">
            <a:off x="5171606" y="5187932"/>
            <a:ext cx="1394085" cy="1677989"/>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p:cNvSpPr>
            <a:spLocks noGrp="1"/>
          </p:cNvSpPr>
          <p:nvPr>
            <p:ph type="body" sz="quarter" idx="10" hasCustomPrompt="1"/>
          </p:nvPr>
        </p:nvSpPr>
        <p:spPr>
          <a:xfrm>
            <a:off x="674688" y="5453063"/>
            <a:ext cx="5133975" cy="457200"/>
          </a:xfrm>
          <a:prstGeom prst="rect">
            <a:avLst/>
          </a:prstGeom>
        </p:spPr>
        <p:txBody>
          <a:bodyPr/>
          <a:lstStyle>
            <a:lvl1pPr marL="0" indent="0">
              <a:buNone/>
              <a:defRPr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Presentation Title</a:t>
            </a:r>
          </a:p>
        </p:txBody>
      </p:sp>
      <p:sp>
        <p:nvSpPr>
          <p:cNvPr id="34" name="Text Placeholder 32"/>
          <p:cNvSpPr>
            <a:spLocks noGrp="1"/>
          </p:cNvSpPr>
          <p:nvPr>
            <p:ph type="body" sz="quarter" idx="11" hasCustomPrompt="1"/>
          </p:nvPr>
        </p:nvSpPr>
        <p:spPr>
          <a:xfrm>
            <a:off x="2279859" y="5946795"/>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35" name="Date Placeholder 6"/>
          <p:cNvSpPr txBox="1">
            <a:spLocks/>
          </p:cNvSpPr>
          <p:nvPr userDrawn="1"/>
        </p:nvSpPr>
        <p:spPr>
          <a:xfrm>
            <a:off x="674556" y="5945293"/>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latin typeface="Arial" charset="0"/>
              <a:ea typeface="Arial" charset="0"/>
              <a:cs typeface="Arial" charset="0"/>
            </a:endParaRPr>
          </a:p>
        </p:txBody>
      </p:sp>
      <p:pic>
        <p:nvPicPr>
          <p:cNvPr id="15" name="Picture 14">
            <a:extLst>
              <a:ext uri="{FF2B5EF4-FFF2-40B4-BE49-F238E27FC236}">
                <a16:creationId xmlns:a16="http://schemas.microsoft.com/office/drawing/2014/main" id="{DD617860-D555-1E4C-A9E3-34E266ED64D4}"/>
              </a:ext>
            </a:extLst>
          </p:cNvPr>
          <p:cNvPicPr>
            <a:picLocks noChangeAspect="1"/>
          </p:cNvPicPr>
          <p:nvPr userDrawn="1"/>
        </p:nvPicPr>
        <p:blipFill>
          <a:blip r:embed="rId3"/>
          <a:stretch>
            <a:fillRect/>
          </a:stretch>
        </p:blipFill>
        <p:spPr>
          <a:xfrm>
            <a:off x="5813371" y="1607613"/>
            <a:ext cx="4224285" cy="1564550"/>
          </a:xfrm>
          <a:prstGeom prst="rect">
            <a:avLst/>
          </a:prstGeom>
        </p:spPr>
      </p:pic>
      <p:sp>
        <p:nvSpPr>
          <p:cNvPr id="16" name="Rectangle 15">
            <a:extLst>
              <a:ext uri="{FF2B5EF4-FFF2-40B4-BE49-F238E27FC236}">
                <a16:creationId xmlns:a16="http://schemas.microsoft.com/office/drawing/2014/main" id="{0A4EFDE3-8BE5-C549-B4AF-233328CDA4B9}"/>
              </a:ext>
            </a:extLst>
          </p:cNvPr>
          <p:cNvSpPr/>
          <p:nvPr userDrawn="1"/>
        </p:nvSpPr>
        <p:spPr>
          <a:xfrm>
            <a:off x="0" y="2653434"/>
            <a:ext cx="674557" cy="16779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17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ro_Pag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l="-15751"/>
          <a:stretch/>
        </p:blipFill>
        <p:spPr>
          <a:xfrm>
            <a:off x="1881051" y="-2"/>
            <a:ext cx="10349949" cy="6899966"/>
          </a:xfrm>
          <a:prstGeom prst="rect">
            <a:avLst/>
          </a:prstGeom>
        </p:spPr>
      </p:pic>
      <p:sp>
        <p:nvSpPr>
          <p:cNvPr id="9" name="Rectangle 8"/>
          <p:cNvSpPr/>
          <p:nvPr userDrawn="1"/>
        </p:nvSpPr>
        <p:spPr>
          <a:xfrm>
            <a:off x="-159028" y="1"/>
            <a:ext cx="6587536"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flipV="1">
            <a:off x="6428508" y="0"/>
            <a:ext cx="5763492" cy="685799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hasCustomPrompt="1"/>
          </p:nvPr>
        </p:nvSpPr>
        <p:spPr>
          <a:xfrm>
            <a:off x="284331" y="334963"/>
            <a:ext cx="11087100" cy="6149975"/>
          </a:xfrm>
          <a:prstGeom prst="rect">
            <a:avLst/>
          </a:prstGeom>
        </p:spPr>
        <p:txBody>
          <a:bodyPr/>
          <a:lstStyle>
            <a:lvl1pPr marL="0" indent="0">
              <a:lnSpc>
                <a:spcPts val="2100"/>
              </a:lnSpc>
              <a:buNone/>
              <a:defRPr sz="1750" baseline="0">
                <a:solidFill>
                  <a:schemeClr val="bg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Hit enter at edge break. </a:t>
            </a: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86533" y="6189215"/>
            <a:ext cx="1169797" cy="432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320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tro_Empty">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129867" y="1"/>
            <a:ext cx="6062133" cy="6858000"/>
          </a:xfrm>
          <a:prstGeom prst="rect">
            <a:avLst/>
          </a:prstGeom>
        </p:spPr>
        <p:txBody>
          <a:bodyPr/>
          <a:lstStyle/>
          <a:p>
            <a:endParaRPr lang="en-US"/>
          </a:p>
        </p:txBody>
      </p:sp>
      <p:sp>
        <p:nvSpPr>
          <p:cNvPr id="9" name="Rectangle 8"/>
          <p:cNvSpPr/>
          <p:nvPr userDrawn="1"/>
        </p:nvSpPr>
        <p:spPr>
          <a:xfrm>
            <a:off x="-159028" y="1"/>
            <a:ext cx="6587536"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flipV="1">
            <a:off x="6428508" y="0"/>
            <a:ext cx="5763492" cy="685799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hasCustomPrompt="1"/>
          </p:nvPr>
        </p:nvSpPr>
        <p:spPr>
          <a:xfrm>
            <a:off x="284331" y="334963"/>
            <a:ext cx="11087100" cy="6149975"/>
          </a:xfrm>
          <a:prstGeom prst="rect">
            <a:avLst/>
          </a:prstGeom>
        </p:spPr>
        <p:txBody>
          <a:bodyPr/>
          <a:lstStyle>
            <a:lvl1pPr marL="0" indent="0">
              <a:buNone/>
              <a:defRPr sz="1750" baseline="0">
                <a:solidFill>
                  <a:schemeClr val="bg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Hit enter at edge break. </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6533" y="6189215"/>
            <a:ext cx="1169797" cy="432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861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GImage_Tex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a:ext>
            </a:extLst>
          </a:blip>
          <a:srcRect l="-1" r="-21"/>
          <a:stretch/>
        </p:blipFill>
        <p:spPr>
          <a:xfrm>
            <a:off x="0" y="0"/>
            <a:ext cx="12191999" cy="6858000"/>
          </a:xfrm>
          <a:prstGeom prst="rect">
            <a:avLst/>
          </a:prstGeom>
          <a:gradFill>
            <a:gsLst>
              <a:gs pos="0">
                <a:schemeClr val="tx1"/>
              </a:gs>
              <a:gs pos="67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pic>
      <p:sp>
        <p:nvSpPr>
          <p:cNvPr id="17" name="Rectangle 16"/>
          <p:cNvSpPr/>
          <p:nvPr userDrawn="1"/>
        </p:nvSpPr>
        <p:spPr>
          <a:xfrm>
            <a:off x="0" y="0"/>
            <a:ext cx="5642043" cy="1153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userDrawn="1"/>
        </p:nvSpPr>
        <p:spPr>
          <a:xfrm flipV="1">
            <a:off x="5642043" y="0"/>
            <a:ext cx="1167319" cy="115318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2"/>
          <p:cNvSpPr>
            <a:spLocks noGrp="1"/>
          </p:cNvSpPr>
          <p:nvPr>
            <p:ph type="body" sz="quarter" idx="10" hasCustomPrompt="1"/>
          </p:nvPr>
        </p:nvSpPr>
        <p:spPr>
          <a:xfrm>
            <a:off x="674688" y="347993"/>
            <a:ext cx="5133975" cy="457200"/>
          </a:xfrm>
          <a:prstGeom prst="rect">
            <a:avLst/>
          </a:prstGeom>
        </p:spPr>
        <p:txBody>
          <a:bodyPr/>
          <a:lstStyle>
            <a:lvl1pPr marL="0" indent="0">
              <a:buNone/>
              <a:defRPr sz="3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Presentation Title</a:t>
            </a:r>
          </a:p>
        </p:txBody>
      </p:sp>
      <p:sp>
        <p:nvSpPr>
          <p:cNvPr id="23" name="Text Placeholder 13"/>
          <p:cNvSpPr>
            <a:spLocks noGrp="1"/>
          </p:cNvSpPr>
          <p:nvPr>
            <p:ph type="body" sz="quarter" idx="11" hasCustomPrompt="1"/>
          </p:nvPr>
        </p:nvSpPr>
        <p:spPr>
          <a:xfrm>
            <a:off x="589601" y="4165600"/>
            <a:ext cx="11128266" cy="1787655"/>
          </a:xfrm>
          <a:prstGeom prst="rect">
            <a:avLst/>
          </a:prstGeom>
        </p:spPr>
        <p:txBody>
          <a:bodyPr/>
          <a:lstStyle>
            <a:lvl1pPr marL="0" indent="0">
              <a:buNone/>
              <a:defRPr sz="1800" b="1" baseline="0">
                <a:solidFill>
                  <a:schemeClr val="bg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86533" y="6189215"/>
            <a:ext cx="1169797" cy="432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53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ext_Image_White">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6024563" y="0"/>
            <a:ext cx="6167437" cy="6858000"/>
          </a:xfrm>
          <a:prstGeom prst="rect">
            <a:avLst/>
          </a:prstGeom>
        </p:spPr>
        <p:txBody>
          <a:bodyPr/>
          <a:lstStyle/>
          <a:p>
            <a:endParaRPr lang="en-US"/>
          </a:p>
        </p:txBody>
      </p:sp>
      <p:sp>
        <p:nvSpPr>
          <p:cNvPr id="9" name="Rectangle 8"/>
          <p:cNvSpPr/>
          <p:nvPr userDrawn="1"/>
        </p:nvSpPr>
        <p:spPr>
          <a:xfrm>
            <a:off x="0" y="0"/>
            <a:ext cx="6025072" cy="1153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flipV="1">
            <a:off x="6025072" y="0"/>
            <a:ext cx="1167319" cy="115318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2"/>
          <p:cNvSpPr>
            <a:spLocks noGrp="1"/>
          </p:cNvSpPr>
          <p:nvPr>
            <p:ph type="body" sz="quarter" idx="10" hasCustomPrompt="1"/>
          </p:nvPr>
        </p:nvSpPr>
        <p:spPr>
          <a:xfrm>
            <a:off x="674688" y="347993"/>
            <a:ext cx="5133975" cy="457200"/>
          </a:xfrm>
          <a:prstGeom prst="rect">
            <a:avLst/>
          </a:prstGeom>
        </p:spPr>
        <p:txBody>
          <a:bodyPr/>
          <a:lstStyle>
            <a:lvl1pPr marL="0" indent="0">
              <a:buNone/>
              <a:defRPr sz="3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Slide Title</a:t>
            </a:r>
          </a:p>
        </p:txBody>
      </p:sp>
      <p:sp>
        <p:nvSpPr>
          <p:cNvPr id="19" name="Text Placeholder 32"/>
          <p:cNvSpPr>
            <a:spLocks noGrp="1"/>
          </p:cNvSpPr>
          <p:nvPr>
            <p:ph type="body" sz="quarter" idx="11" hasCustomPrompt="1"/>
          </p:nvPr>
        </p:nvSpPr>
        <p:spPr>
          <a:xfrm>
            <a:off x="674689" y="1692843"/>
            <a:ext cx="4710112" cy="457200"/>
          </a:xfrm>
          <a:prstGeom prst="rect">
            <a:avLst/>
          </a:prstGeom>
        </p:spPr>
        <p:txBody>
          <a:bodyPr/>
          <a:lstStyle>
            <a:lvl1pPr marL="0" indent="0">
              <a:buNone/>
              <a:defRPr sz="2400" b="1"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20" name="Text Placeholder 13"/>
          <p:cNvSpPr>
            <a:spLocks noGrp="1"/>
          </p:cNvSpPr>
          <p:nvPr>
            <p:ph type="body" sz="quarter" idx="12" hasCustomPrompt="1"/>
          </p:nvPr>
        </p:nvSpPr>
        <p:spPr>
          <a:xfrm>
            <a:off x="674688" y="2282853"/>
            <a:ext cx="4710113" cy="3906362"/>
          </a:xfrm>
          <a:prstGeom prst="rect">
            <a:avLst/>
          </a:prstGeom>
        </p:spPr>
        <p:txBody>
          <a:bodyPr/>
          <a:lstStyle>
            <a:lvl1pPr marL="0" indent="0">
              <a:buNone/>
              <a:defRPr sz="1800" b="0" baseline="0">
                <a:solidFill>
                  <a:schemeClr val="tx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pic>
        <p:nvPicPr>
          <p:cNvPr id="11" name="Picture 10">
            <a:extLst>
              <a:ext uri="{FF2B5EF4-FFF2-40B4-BE49-F238E27FC236}">
                <a16:creationId xmlns:a16="http://schemas.microsoft.com/office/drawing/2014/main" id="{9E25283D-E0D5-48F2-ADE4-AE36DB7DC2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6533" y="6189215"/>
            <a:ext cx="1169797" cy="432824"/>
          </a:xfrm>
          <a:prstGeom prst="rect">
            <a:avLst/>
          </a:prstGeom>
          <a:effectLst/>
        </p:spPr>
      </p:pic>
    </p:spTree>
    <p:extLst>
      <p:ext uri="{BB962C8B-B14F-4D97-AF65-F5344CB8AC3E}">
        <p14:creationId xmlns:p14="http://schemas.microsoft.com/office/powerpoint/2010/main" val="92652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359733"/>
      </p:ext>
    </p:extLst>
  </p:cSld>
  <p:clrMap bg1="lt1" tx1="dk1" bg2="lt2" tx2="dk2" accent1="accent1" accent2="accent2" accent3="accent3" accent4="accent4" accent5="accent5" accent6="accent6" hlink="hlink" folHlink="folHlink"/>
  <p:sldLayoutIdLst>
    <p:sldLayoutId id="2147483670" r:id="rId1"/>
    <p:sldLayoutId id="2147483660" r:id="rId2"/>
    <p:sldLayoutId id="2147483664" r:id="rId3"/>
    <p:sldLayoutId id="2147483663" r:id="rId4"/>
    <p:sldLayoutId id="2147483665" r:id="rId5"/>
    <p:sldLayoutId id="2147483651" r:id="rId6"/>
    <p:sldLayoutId id="2147483661" r:id="rId7"/>
    <p:sldLayoutId id="2147483649" r:id="rId8"/>
    <p:sldLayoutId id="2147483652" r:id="rId9"/>
    <p:sldLayoutId id="2147483662" r:id="rId10"/>
    <p:sldLayoutId id="2147483666" r:id="rId11"/>
    <p:sldLayoutId id="2147483667" r:id="rId12"/>
    <p:sldLayoutId id="2147483668" r:id="rId13"/>
    <p:sldLayoutId id="2147483669" r:id="rId14"/>
    <p:sldLayoutId id="214748365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D95349DE-37C1-7C54-61C6-13B4C339DC83}"/>
              </a:ext>
            </a:extLst>
          </p:cNvPr>
          <p:cNvSpPr>
            <a:spLocks noGrp="1"/>
          </p:cNvSpPr>
          <p:nvPr>
            <p:ph type="body" sz="quarter" idx="10"/>
          </p:nvPr>
        </p:nvSpPr>
        <p:spPr>
          <a:xfrm>
            <a:off x="729889" y="279601"/>
            <a:ext cx="5820696" cy="673510"/>
          </a:xfrm>
        </p:spPr>
        <p:txBody>
          <a:bodyPr lIns="91440" tIns="45720" rIns="91440" bIns="45720" anchor="t"/>
          <a:lstStyle/>
          <a:p>
            <a:pPr algn="ctr"/>
            <a:r>
              <a:rPr lang="en-CA" sz="2800">
                <a:latin typeface="Calibri"/>
                <a:cs typeface="Calibri"/>
              </a:rPr>
              <a:t>   </a:t>
            </a:r>
            <a:r>
              <a:rPr lang="en-CA" sz="2800">
                <a:latin typeface="Calibri"/>
                <a:ea typeface="Noto Sans"/>
                <a:cs typeface="Calibri"/>
              </a:rPr>
              <a:t>  </a:t>
            </a:r>
            <a:r>
              <a:rPr lang="en-CA" sz="2200">
                <a:latin typeface="Noto Sans"/>
                <a:ea typeface="Noto Sans"/>
                <a:cs typeface="Noto Sans"/>
              </a:rPr>
              <a:t> </a:t>
            </a:r>
            <a:endParaRPr lang="en-CA" sz="2200">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06DE093C-2DA7-C6D6-BD0A-2C1BF210CEE8}"/>
              </a:ext>
            </a:extLst>
          </p:cNvPr>
          <p:cNvSpPr txBox="1"/>
          <p:nvPr/>
        </p:nvSpPr>
        <p:spPr>
          <a:xfrm>
            <a:off x="-106102" y="4019901"/>
            <a:ext cx="12192000" cy="2339102"/>
          </a:xfrm>
          <a:prstGeom prst="rect">
            <a:avLst/>
          </a:prstGeom>
          <a:noFill/>
        </p:spPr>
        <p:txBody>
          <a:bodyPr wrap="square" lIns="91440" tIns="45720" rIns="91440" bIns="45720" rtlCol="0" anchor="t">
            <a:spAutoFit/>
          </a:bodyPr>
          <a:lstStyle/>
          <a:p>
            <a:pPr algn="ctr"/>
            <a:r>
              <a:rPr lang="en-CA" sz="2400">
                <a:solidFill>
                  <a:schemeClr val="bg1"/>
                </a:solidFill>
                <a:latin typeface="Noto Sans  "/>
                <a:ea typeface="+mn-lt"/>
                <a:cs typeface="+mn-lt"/>
              </a:rPr>
              <a:t>ASQRB</a:t>
            </a:r>
            <a:endParaRPr lang="en-US">
              <a:solidFill>
                <a:schemeClr val="bg1"/>
              </a:solidFill>
              <a:latin typeface="Noto Sans  "/>
            </a:endParaRPr>
          </a:p>
          <a:p>
            <a:pPr algn="ctr"/>
            <a:endParaRPr lang="en-CA" altLang="en-US" sz="2400" baseline="30000">
              <a:solidFill>
                <a:schemeClr val="bg1"/>
              </a:solidFill>
              <a:latin typeface="Noto Sans  "/>
              <a:ea typeface="MS PGothic"/>
              <a:cs typeface="Calibri"/>
            </a:endParaRPr>
          </a:p>
          <a:p>
            <a:pPr algn="ctr"/>
            <a:r>
              <a:rPr lang="en-CA" altLang="en-US" sz="2400">
                <a:solidFill>
                  <a:schemeClr val="bg1"/>
                </a:solidFill>
                <a:latin typeface="Noto Sans  "/>
                <a:ea typeface="MS PGothic"/>
                <a:cs typeface="Calibri"/>
              </a:rPr>
              <a:t>June 28th, 2023</a:t>
            </a:r>
            <a:endParaRPr lang="en-CA" altLang="en-US" sz="2400" baseline="30000">
              <a:solidFill>
                <a:schemeClr val="bg1"/>
              </a:solidFill>
              <a:latin typeface="Noto Sans  "/>
              <a:ea typeface="MS PGothic"/>
              <a:cs typeface="Calibri"/>
            </a:endParaRPr>
          </a:p>
          <a:p>
            <a:pPr algn="ctr"/>
            <a:endParaRPr lang="en-CA" altLang="en-US" sz="2400" baseline="30000">
              <a:solidFill>
                <a:schemeClr val="bg1"/>
              </a:solidFill>
              <a:latin typeface="Noto Sans  "/>
              <a:ea typeface="MS PGothic"/>
              <a:cs typeface="Calibri" panose="020F0502020204030204" pitchFamily="34" charset="0"/>
            </a:endParaRPr>
          </a:p>
          <a:p>
            <a:pPr algn="ctr"/>
            <a:r>
              <a:rPr lang="en-CA" altLang="en-US" sz="2400">
                <a:solidFill>
                  <a:schemeClr val="bg1"/>
                </a:solidFill>
                <a:latin typeface="Noto Sans  "/>
                <a:ea typeface="MS PGothic"/>
                <a:cs typeface="Calibri"/>
              </a:rPr>
              <a:t>Reviewing May and 2023 YTD Performance</a:t>
            </a:r>
          </a:p>
          <a:p>
            <a:pPr algn="ctr"/>
            <a:endParaRPr lang="en-CA" altLang="en-US" sz="2400">
              <a:solidFill>
                <a:schemeClr val="bg1"/>
              </a:solidFill>
              <a:latin typeface="Calibri"/>
              <a:ea typeface="MS PGothic"/>
              <a:cs typeface="Calibri"/>
            </a:endParaRPr>
          </a:p>
          <a:p>
            <a:endParaRPr lang="en-CA">
              <a:solidFill>
                <a:srgbClr val="000000"/>
              </a:solidFill>
              <a:latin typeface="Arial" panose="020B0604020202020204"/>
              <a:ea typeface="MS PGothic"/>
              <a:cs typeface="Arial" panose="020B0604020202020204"/>
            </a:endParaRPr>
          </a:p>
        </p:txBody>
      </p:sp>
      <p:sp>
        <p:nvSpPr>
          <p:cNvPr id="7" name="TextBox 6">
            <a:extLst>
              <a:ext uri="{FF2B5EF4-FFF2-40B4-BE49-F238E27FC236}">
                <a16:creationId xmlns:a16="http://schemas.microsoft.com/office/drawing/2014/main" id="{5FCD8B57-0971-906D-FBB4-A4CED91D281B}"/>
              </a:ext>
            </a:extLst>
          </p:cNvPr>
          <p:cNvSpPr txBox="1"/>
          <p:nvPr/>
        </p:nvSpPr>
        <p:spPr>
          <a:xfrm>
            <a:off x="434051" y="651075"/>
            <a:ext cx="180974"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351B729F-0190-995E-DD06-F47ADC5F826C}"/>
              </a:ext>
            </a:extLst>
          </p:cNvPr>
          <p:cNvSpPr txBox="1"/>
          <p:nvPr/>
        </p:nvSpPr>
        <p:spPr>
          <a:xfrm>
            <a:off x="43405" y="313479"/>
            <a:ext cx="691587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FFFFFF"/>
                </a:solidFill>
                <a:latin typeface="Noto Sans  "/>
                <a:cs typeface="Calibri"/>
              </a:rPr>
              <a:t>Airport Safety and Quality Review Board</a:t>
            </a:r>
            <a:endParaRPr lang="en-US" sz="2000">
              <a:latin typeface="Noto Sans  "/>
            </a:endParaRPr>
          </a:p>
        </p:txBody>
      </p:sp>
    </p:spTree>
    <p:extLst>
      <p:ext uri="{BB962C8B-B14F-4D97-AF65-F5344CB8AC3E}">
        <p14:creationId xmlns:p14="http://schemas.microsoft.com/office/powerpoint/2010/main" val="392442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Goal #2 – OSH Data</a:t>
            </a: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14" name="TextBox 1">
            <a:extLst>
              <a:ext uri="{FF2B5EF4-FFF2-40B4-BE49-F238E27FC236}">
                <a16:creationId xmlns:a16="http://schemas.microsoft.com/office/drawing/2014/main" id="{A64911FB-BE1F-2217-C8ED-AE6E60333E76}"/>
              </a:ext>
            </a:extLst>
          </p:cNvPr>
          <p:cNvSpPr txBox="1"/>
          <p:nvPr/>
        </p:nvSpPr>
        <p:spPr>
          <a:xfrm>
            <a:off x="7612482" y="752930"/>
            <a:ext cx="596372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ea typeface="+mn-lt"/>
                <a:cs typeface="+mn-lt"/>
              </a:rPr>
              <a:t>May - 3 LTI Reports </a:t>
            </a:r>
            <a:endParaRPr lang="en-US" b="1"/>
          </a:p>
        </p:txBody>
      </p:sp>
      <p:pic>
        <p:nvPicPr>
          <p:cNvPr id="2" name="Picture 2" descr="Chart, pie chart&#10;&#10;Description automatically generated">
            <a:extLst>
              <a:ext uri="{FF2B5EF4-FFF2-40B4-BE49-F238E27FC236}">
                <a16:creationId xmlns:a16="http://schemas.microsoft.com/office/drawing/2014/main" id="{C40C2BB8-403F-FF6C-10D1-22725CD0F026}"/>
              </a:ext>
            </a:extLst>
          </p:cNvPr>
          <p:cNvPicPr>
            <a:picLocks noChangeAspect="1"/>
          </p:cNvPicPr>
          <p:nvPr/>
        </p:nvPicPr>
        <p:blipFill>
          <a:blip r:embed="rId4"/>
          <a:stretch>
            <a:fillRect/>
          </a:stretch>
        </p:blipFill>
        <p:spPr>
          <a:xfrm>
            <a:off x="7858665" y="1246870"/>
            <a:ext cx="3505199" cy="2854639"/>
          </a:xfrm>
          <a:prstGeom prst="rect">
            <a:avLst/>
          </a:prstGeom>
        </p:spPr>
      </p:pic>
      <p:pic>
        <p:nvPicPr>
          <p:cNvPr id="5" name="Picture 8">
            <a:extLst>
              <a:ext uri="{FF2B5EF4-FFF2-40B4-BE49-F238E27FC236}">
                <a16:creationId xmlns:a16="http://schemas.microsoft.com/office/drawing/2014/main" id="{BD961259-A2EE-740A-A08F-FE57E5739249}"/>
              </a:ext>
            </a:extLst>
          </p:cNvPr>
          <p:cNvPicPr>
            <a:picLocks noChangeAspect="1"/>
          </p:cNvPicPr>
          <p:nvPr/>
        </p:nvPicPr>
        <p:blipFill>
          <a:blip r:embed="rId5"/>
          <a:stretch>
            <a:fillRect/>
          </a:stretch>
        </p:blipFill>
        <p:spPr>
          <a:xfrm>
            <a:off x="7743645" y="4581744"/>
            <a:ext cx="2743200" cy="1403873"/>
          </a:xfrm>
          <a:prstGeom prst="rect">
            <a:avLst/>
          </a:prstGeom>
        </p:spPr>
      </p:pic>
      <p:pic>
        <p:nvPicPr>
          <p:cNvPr id="10" name="Picture 10">
            <a:extLst>
              <a:ext uri="{FF2B5EF4-FFF2-40B4-BE49-F238E27FC236}">
                <a16:creationId xmlns:a16="http://schemas.microsoft.com/office/drawing/2014/main" id="{EEE2FC5D-E4E1-BA1F-5A87-D8ACE2686A9A}"/>
              </a:ext>
            </a:extLst>
          </p:cNvPr>
          <p:cNvPicPr>
            <a:picLocks noChangeAspect="1"/>
          </p:cNvPicPr>
          <p:nvPr/>
        </p:nvPicPr>
        <p:blipFill>
          <a:blip r:embed="rId6"/>
          <a:stretch>
            <a:fillRect/>
          </a:stretch>
        </p:blipFill>
        <p:spPr>
          <a:xfrm>
            <a:off x="4408099" y="4521880"/>
            <a:ext cx="2743200" cy="2299976"/>
          </a:xfrm>
          <a:prstGeom prst="rect">
            <a:avLst/>
          </a:prstGeom>
        </p:spPr>
      </p:pic>
      <p:pic>
        <p:nvPicPr>
          <p:cNvPr id="11" name="Picture 11" descr="A picture containing shape&#10;&#10;Description automatically generated">
            <a:extLst>
              <a:ext uri="{FF2B5EF4-FFF2-40B4-BE49-F238E27FC236}">
                <a16:creationId xmlns:a16="http://schemas.microsoft.com/office/drawing/2014/main" id="{010C4216-5DF7-1CFF-73BC-F73078B29812}"/>
              </a:ext>
            </a:extLst>
          </p:cNvPr>
          <p:cNvPicPr>
            <a:picLocks noChangeAspect="1"/>
          </p:cNvPicPr>
          <p:nvPr/>
        </p:nvPicPr>
        <p:blipFill>
          <a:blip r:embed="rId7"/>
          <a:stretch>
            <a:fillRect/>
          </a:stretch>
        </p:blipFill>
        <p:spPr>
          <a:xfrm>
            <a:off x="727494" y="4485539"/>
            <a:ext cx="2743200" cy="2372659"/>
          </a:xfrm>
          <a:prstGeom prst="rect">
            <a:avLst/>
          </a:prstGeom>
        </p:spPr>
      </p:pic>
      <p:pic>
        <p:nvPicPr>
          <p:cNvPr id="17" name="Picture 18">
            <a:extLst>
              <a:ext uri="{FF2B5EF4-FFF2-40B4-BE49-F238E27FC236}">
                <a16:creationId xmlns:a16="http://schemas.microsoft.com/office/drawing/2014/main" id="{A891106B-BF42-58A3-34EA-A9AA99B40160}"/>
              </a:ext>
            </a:extLst>
          </p:cNvPr>
          <p:cNvPicPr>
            <a:picLocks noChangeAspect="1"/>
          </p:cNvPicPr>
          <p:nvPr/>
        </p:nvPicPr>
        <p:blipFill>
          <a:blip r:embed="rId8"/>
          <a:stretch>
            <a:fillRect/>
          </a:stretch>
        </p:blipFill>
        <p:spPr>
          <a:xfrm>
            <a:off x="353683" y="1237643"/>
            <a:ext cx="5273614" cy="773997"/>
          </a:xfrm>
          <a:prstGeom prst="rect">
            <a:avLst/>
          </a:prstGeom>
        </p:spPr>
      </p:pic>
      <p:pic>
        <p:nvPicPr>
          <p:cNvPr id="19" name="Picture 20" descr="Chart, pie chart&#10;&#10;Description automatically generated">
            <a:extLst>
              <a:ext uri="{FF2B5EF4-FFF2-40B4-BE49-F238E27FC236}">
                <a16:creationId xmlns:a16="http://schemas.microsoft.com/office/drawing/2014/main" id="{187C8038-DFBE-BCA6-6EEF-A2829D5C0D49}"/>
              </a:ext>
            </a:extLst>
          </p:cNvPr>
          <p:cNvPicPr>
            <a:picLocks noChangeAspect="1"/>
          </p:cNvPicPr>
          <p:nvPr/>
        </p:nvPicPr>
        <p:blipFill>
          <a:blip r:embed="rId9"/>
          <a:stretch>
            <a:fillRect/>
          </a:stretch>
        </p:blipFill>
        <p:spPr>
          <a:xfrm>
            <a:off x="727494" y="2018198"/>
            <a:ext cx="3188898" cy="2246509"/>
          </a:xfrm>
          <a:prstGeom prst="rect">
            <a:avLst/>
          </a:prstGeom>
        </p:spPr>
      </p:pic>
    </p:spTree>
    <p:extLst>
      <p:ext uri="{BB962C8B-B14F-4D97-AF65-F5344CB8AC3E}">
        <p14:creationId xmlns:p14="http://schemas.microsoft.com/office/powerpoint/2010/main" val="2350415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Target #1 – Ramp Handling</a:t>
            </a:r>
            <a:endParaRPr lang="en-US" sz="2200" b="0">
              <a:ea typeface="+mn-lt"/>
              <a:cs typeface="+mn-lt"/>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5" name="TextBox 4">
            <a:extLst>
              <a:ext uri="{FF2B5EF4-FFF2-40B4-BE49-F238E27FC236}">
                <a16:creationId xmlns:a16="http://schemas.microsoft.com/office/drawing/2014/main" id="{4C538D75-2E1E-4F23-136F-46AF935EFB55}"/>
              </a:ext>
            </a:extLst>
          </p:cNvPr>
          <p:cNvSpPr txBox="1"/>
          <p:nvPr/>
        </p:nvSpPr>
        <p:spPr>
          <a:xfrm>
            <a:off x="149333" y="5923075"/>
            <a:ext cx="3904970" cy="646331"/>
          </a:xfrm>
          <a:prstGeom prst="rect">
            <a:avLst/>
          </a:prstGeom>
          <a:no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ighlight>
                  <a:srgbClr val="00FFFF"/>
                </a:highlight>
                <a:latin typeface="Arial"/>
                <a:ea typeface="+mn-lt"/>
                <a:cs typeface="+mn-lt"/>
              </a:rPr>
              <a:t>2023 Target – 3.847</a:t>
            </a:r>
          </a:p>
          <a:p>
            <a:r>
              <a:rPr lang="en-US">
                <a:highlight>
                  <a:srgbClr val="FFFF00"/>
                </a:highlight>
                <a:latin typeface="Arial"/>
                <a:cs typeface="Arial"/>
              </a:rPr>
              <a:t>2023 Actual – 4.738 - Stage 1 Alert</a:t>
            </a:r>
            <a:endParaRPr lang="en-US" sz="1400">
              <a:highlight>
                <a:srgbClr val="FFFF00"/>
              </a:highlight>
              <a:latin typeface="Arial"/>
              <a:cs typeface="Arial"/>
            </a:endParaRPr>
          </a:p>
        </p:txBody>
      </p:sp>
      <p:pic>
        <p:nvPicPr>
          <p:cNvPr id="2" name="Picture 5" descr="Chart, line chart&#10;&#10;Description automatically generated">
            <a:extLst>
              <a:ext uri="{FF2B5EF4-FFF2-40B4-BE49-F238E27FC236}">
                <a16:creationId xmlns:a16="http://schemas.microsoft.com/office/drawing/2014/main" id="{9930D1AE-8412-E15F-264B-3346DBFA2394}"/>
              </a:ext>
            </a:extLst>
          </p:cNvPr>
          <p:cNvPicPr>
            <a:picLocks noChangeAspect="1"/>
          </p:cNvPicPr>
          <p:nvPr/>
        </p:nvPicPr>
        <p:blipFill>
          <a:blip r:embed="rId4"/>
          <a:stretch>
            <a:fillRect/>
          </a:stretch>
        </p:blipFill>
        <p:spPr>
          <a:xfrm>
            <a:off x="11535" y="1331237"/>
            <a:ext cx="12161043" cy="4477564"/>
          </a:xfrm>
          <a:prstGeom prst="rect">
            <a:avLst/>
          </a:prstGeom>
        </p:spPr>
      </p:pic>
    </p:spTree>
    <p:extLst>
      <p:ext uri="{BB962C8B-B14F-4D97-AF65-F5344CB8AC3E}">
        <p14:creationId xmlns:p14="http://schemas.microsoft.com/office/powerpoint/2010/main" val="426690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Target #1 – Ramp Handling</a:t>
            </a:r>
            <a:endParaRPr lang="en-US" sz="2200" b="0">
              <a:ea typeface="+mn-lt"/>
              <a:cs typeface="+mn-lt"/>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6" name="TextBox 5">
            <a:extLst>
              <a:ext uri="{FF2B5EF4-FFF2-40B4-BE49-F238E27FC236}">
                <a16:creationId xmlns:a16="http://schemas.microsoft.com/office/drawing/2014/main" id="{E91419B4-7AE4-F582-5A9D-6CD4990633B7}"/>
              </a:ext>
            </a:extLst>
          </p:cNvPr>
          <p:cNvSpPr txBox="1"/>
          <p:nvPr/>
        </p:nvSpPr>
        <p:spPr>
          <a:xfrm>
            <a:off x="376980" y="5196622"/>
            <a:ext cx="41909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b="1">
                <a:cs typeface="Arial"/>
              </a:rPr>
              <a:t>YLW – 34</a:t>
            </a:r>
            <a:endParaRPr lang="en-US" b="1">
              <a:cs typeface="Arial"/>
            </a:endParaRPr>
          </a:p>
          <a:p>
            <a:pPr marL="171450" indent="-171450">
              <a:buFont typeface="Arial"/>
              <a:buChar char="•"/>
            </a:pPr>
            <a:r>
              <a:rPr lang="en-US" sz="1200" b="1">
                <a:cs typeface="Arial"/>
              </a:rPr>
              <a:t>YXE  -  14</a:t>
            </a:r>
          </a:p>
          <a:p>
            <a:pPr marL="171450" indent="-171450">
              <a:buFont typeface="Arial"/>
              <a:buChar char="•"/>
            </a:pPr>
            <a:r>
              <a:rPr lang="en-US" sz="1200" b="1">
                <a:cs typeface="Arial"/>
              </a:rPr>
              <a:t>YHZ – 12</a:t>
            </a:r>
            <a:endParaRPr lang="en-US" sz="1200" b="1">
              <a:ea typeface="+mn-lt"/>
              <a:cs typeface="+mn-lt"/>
            </a:endParaRPr>
          </a:p>
          <a:p>
            <a:pPr marL="171450" indent="-171450">
              <a:buFont typeface="Arial"/>
              <a:buChar char="•"/>
            </a:pPr>
            <a:endParaRPr lang="en-US" sz="1200" b="1">
              <a:cs typeface="Arial"/>
            </a:endParaRPr>
          </a:p>
          <a:p>
            <a:pPr marL="171450" indent="-171450">
              <a:buFont typeface="Arial"/>
              <a:buChar char="•"/>
            </a:pPr>
            <a:endParaRPr lang="en-US" sz="1200" b="1">
              <a:cs typeface="Arial"/>
            </a:endParaRPr>
          </a:p>
        </p:txBody>
      </p:sp>
      <p:sp>
        <p:nvSpPr>
          <p:cNvPr id="9" name="TextBox 8">
            <a:extLst>
              <a:ext uri="{FF2B5EF4-FFF2-40B4-BE49-F238E27FC236}">
                <a16:creationId xmlns:a16="http://schemas.microsoft.com/office/drawing/2014/main" id="{B29C5CCB-8DC0-85B0-65C3-17F33039F023}"/>
              </a:ext>
            </a:extLst>
          </p:cNvPr>
          <p:cNvSpPr txBox="1"/>
          <p:nvPr/>
        </p:nvSpPr>
        <p:spPr>
          <a:xfrm>
            <a:off x="282773" y="1294804"/>
            <a:ext cx="32986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YTD –Jan 1 –, April 30th, 2023</a:t>
            </a:r>
            <a:endParaRPr lang="en-US"/>
          </a:p>
        </p:txBody>
      </p:sp>
      <p:sp>
        <p:nvSpPr>
          <p:cNvPr id="10" name="TextBox 9">
            <a:extLst>
              <a:ext uri="{FF2B5EF4-FFF2-40B4-BE49-F238E27FC236}">
                <a16:creationId xmlns:a16="http://schemas.microsoft.com/office/drawing/2014/main" id="{679E0143-8396-A7AF-7C30-13D541A63FF5}"/>
              </a:ext>
            </a:extLst>
          </p:cNvPr>
          <p:cNvSpPr txBox="1"/>
          <p:nvPr/>
        </p:nvSpPr>
        <p:spPr>
          <a:xfrm>
            <a:off x="6529728" y="3424876"/>
            <a:ext cx="562455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cs typeface="Arial"/>
              </a:rPr>
              <a:t>YTD- 101 Incidents</a:t>
            </a:r>
            <a:endParaRPr lang="en-US" u="sng"/>
          </a:p>
          <a:p>
            <a:pPr marL="285750" indent="-285750">
              <a:buFont typeface="Arial"/>
              <a:buChar char="•"/>
            </a:pPr>
            <a:endParaRPr lang="en-US" sz="1200" b="1">
              <a:cs typeface="Arial"/>
            </a:endParaRPr>
          </a:p>
          <a:p>
            <a:r>
              <a:rPr lang="en-US" sz="1200" b="1">
                <a:cs typeface="Arial"/>
              </a:rPr>
              <a:t>Top 3 by descriptor category:</a:t>
            </a:r>
          </a:p>
          <a:p>
            <a:endParaRPr lang="en-US" sz="1200" b="1">
              <a:cs typeface="Arial"/>
            </a:endParaRPr>
          </a:p>
          <a:p>
            <a:pPr marL="285750" indent="-285750">
              <a:buFont typeface="Arial"/>
              <a:buChar char="•"/>
            </a:pPr>
            <a:r>
              <a:rPr lang="en-US" sz="1200" b="1">
                <a:cs typeface="Arial"/>
              </a:rPr>
              <a:t>Ground Support Equipment Operation- 60</a:t>
            </a:r>
            <a:endParaRPr lang="en-US">
              <a:cs typeface="Arial"/>
            </a:endParaRPr>
          </a:p>
          <a:p>
            <a:pPr marL="285750" indent="-285750">
              <a:buFont typeface="Arial"/>
              <a:buChar char="•"/>
            </a:pPr>
            <a:endParaRPr lang="en-US" sz="1200" b="1">
              <a:latin typeface="Arial"/>
              <a:cs typeface="Arial"/>
            </a:endParaRPr>
          </a:p>
          <a:p>
            <a:pPr marL="171450" indent="-171450">
              <a:buFont typeface="Calibri"/>
              <a:buChar char="-"/>
            </a:pPr>
            <a:r>
              <a:rPr lang="en-CA" sz="1200">
                <a:ea typeface="+mn-lt"/>
                <a:cs typeface="+mn-lt"/>
              </a:rPr>
              <a:t>GSE Maneuvering – 17</a:t>
            </a:r>
            <a:endParaRPr lang="en-US" sz="1200">
              <a:latin typeface="Noto Sans  "/>
              <a:ea typeface="+mn-lt"/>
              <a:cs typeface="Calibri"/>
            </a:endParaRPr>
          </a:p>
          <a:p>
            <a:pPr marL="171450" indent="-171450">
              <a:buFont typeface="Calibri"/>
              <a:buChar char="-"/>
            </a:pPr>
            <a:r>
              <a:rPr lang="en-CA" sz="1200">
                <a:ea typeface="+mn-lt"/>
                <a:cs typeface="+mn-lt"/>
              </a:rPr>
              <a:t>Collision with Airport Infrastructure- 12</a:t>
            </a:r>
          </a:p>
          <a:p>
            <a:pPr marL="171450" indent="-171450">
              <a:buFont typeface="Calibri"/>
              <a:buChar char="-"/>
            </a:pPr>
            <a:r>
              <a:rPr lang="en-CA" sz="1200">
                <a:ea typeface="+mn-lt"/>
                <a:cs typeface="+mn-lt"/>
              </a:rPr>
              <a:t>Collision GSE to GSE- 10</a:t>
            </a:r>
            <a:endParaRPr lang="en-US" sz="1200">
              <a:latin typeface="Noto Sans  "/>
              <a:ea typeface="+mn-lt"/>
              <a:cs typeface="Calibri"/>
            </a:endParaRPr>
          </a:p>
          <a:p>
            <a:pPr marL="171450" indent="-171450">
              <a:buFont typeface="Calibri"/>
              <a:buChar char="-"/>
            </a:pPr>
            <a:endParaRPr lang="en-CA" sz="1200">
              <a:latin typeface="Noto Sans  "/>
              <a:cs typeface="Calibri"/>
            </a:endParaRPr>
          </a:p>
          <a:p>
            <a:pPr marL="171450" indent="-171450">
              <a:buFont typeface="Calibri"/>
              <a:buChar char="-"/>
            </a:pPr>
            <a:endParaRPr lang="en-CA" sz="1200">
              <a:latin typeface="Noto Sans  "/>
              <a:cs typeface="Calibri"/>
            </a:endParaRPr>
          </a:p>
          <a:p>
            <a:pPr marL="285750" indent="-285750">
              <a:buFont typeface="Arial"/>
              <a:buChar char="•"/>
            </a:pPr>
            <a:r>
              <a:rPr lang="en-US" sz="1200" b="1">
                <a:cs typeface="Arial"/>
              </a:rPr>
              <a:t>Push Back –11</a:t>
            </a:r>
          </a:p>
          <a:p>
            <a:pPr marL="285750" indent="-285750">
              <a:buFont typeface="Arial"/>
              <a:buChar char="•"/>
            </a:pPr>
            <a:r>
              <a:rPr lang="en-US" sz="1200" b="1">
                <a:cs typeface="Arial"/>
              </a:rPr>
              <a:t>Engine Hazard - 6</a:t>
            </a:r>
          </a:p>
          <a:p>
            <a:pPr marL="285750" indent="-285750">
              <a:buFont typeface="Arial"/>
              <a:buChar char="•"/>
            </a:pPr>
            <a:endParaRPr lang="en-US" sz="1200">
              <a:cs typeface="Arial"/>
            </a:endParaRPr>
          </a:p>
          <a:p>
            <a:pPr marL="285750" indent="-285750">
              <a:buFont typeface="Arial"/>
              <a:buChar char="•"/>
            </a:pPr>
            <a:endParaRPr lang="en-US" sz="1200">
              <a:cs typeface="Arial"/>
            </a:endParaRPr>
          </a:p>
          <a:p>
            <a:pPr marL="285750" indent="-285750">
              <a:buFont typeface="Arial"/>
              <a:buChar char="•"/>
            </a:pPr>
            <a:endParaRPr lang="en-US" sz="1200">
              <a:cs typeface="Arial"/>
            </a:endParaRPr>
          </a:p>
        </p:txBody>
      </p:sp>
      <p:pic>
        <p:nvPicPr>
          <p:cNvPr id="2" name="Picture 2" descr="Chart, pie chart&#10;&#10;Description automatically generated">
            <a:extLst>
              <a:ext uri="{FF2B5EF4-FFF2-40B4-BE49-F238E27FC236}">
                <a16:creationId xmlns:a16="http://schemas.microsoft.com/office/drawing/2014/main" id="{999E93C6-232D-4223-7BDB-B50E609FA081}"/>
              </a:ext>
            </a:extLst>
          </p:cNvPr>
          <p:cNvPicPr>
            <a:picLocks noChangeAspect="1"/>
          </p:cNvPicPr>
          <p:nvPr/>
        </p:nvPicPr>
        <p:blipFill>
          <a:blip r:embed="rId4"/>
          <a:stretch>
            <a:fillRect/>
          </a:stretch>
        </p:blipFill>
        <p:spPr>
          <a:xfrm>
            <a:off x="283368" y="1847850"/>
            <a:ext cx="3659980" cy="2733673"/>
          </a:xfrm>
          <a:prstGeom prst="rect">
            <a:avLst/>
          </a:prstGeom>
        </p:spPr>
      </p:pic>
      <p:pic>
        <p:nvPicPr>
          <p:cNvPr id="3" name="Picture 10" descr="Chart, pie chart&#10;&#10;Description automatically generated">
            <a:extLst>
              <a:ext uri="{FF2B5EF4-FFF2-40B4-BE49-F238E27FC236}">
                <a16:creationId xmlns:a16="http://schemas.microsoft.com/office/drawing/2014/main" id="{E21DBCFF-214E-D25E-BE42-8110EC82A8B9}"/>
              </a:ext>
            </a:extLst>
          </p:cNvPr>
          <p:cNvPicPr>
            <a:picLocks noChangeAspect="1"/>
          </p:cNvPicPr>
          <p:nvPr/>
        </p:nvPicPr>
        <p:blipFill>
          <a:blip r:embed="rId5"/>
          <a:stretch>
            <a:fillRect/>
          </a:stretch>
        </p:blipFill>
        <p:spPr>
          <a:xfrm>
            <a:off x="6753102" y="530823"/>
            <a:ext cx="3648074" cy="2745413"/>
          </a:xfrm>
          <a:prstGeom prst="rect">
            <a:avLst/>
          </a:prstGeom>
        </p:spPr>
      </p:pic>
    </p:spTree>
    <p:extLst>
      <p:ext uri="{BB962C8B-B14F-4D97-AF65-F5344CB8AC3E}">
        <p14:creationId xmlns:p14="http://schemas.microsoft.com/office/powerpoint/2010/main" val="32712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Ramp Handling</a:t>
            </a:r>
            <a:endParaRPr lang="en-US" sz="2200" b="0">
              <a:ea typeface="+mn-lt"/>
              <a:cs typeface="+mn-lt"/>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3" name="TextBox 2">
            <a:extLst>
              <a:ext uri="{FF2B5EF4-FFF2-40B4-BE49-F238E27FC236}">
                <a16:creationId xmlns:a16="http://schemas.microsoft.com/office/drawing/2014/main" id="{C6542A2E-8DD8-1602-FDF9-5B98D3FE0BB5}"/>
              </a:ext>
            </a:extLst>
          </p:cNvPr>
          <p:cNvSpPr txBox="1"/>
          <p:nvPr/>
        </p:nvSpPr>
        <p:spPr>
          <a:xfrm>
            <a:off x="176429" y="1307109"/>
            <a:ext cx="7095780"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tx2"/>
                </a:solidFill>
                <a:latin typeface="Noto Sans  "/>
                <a:cs typeface="Arial"/>
              </a:rPr>
              <a:t>***NEW*** - GSE Operation Working Group Concept</a:t>
            </a:r>
            <a:endParaRPr lang="en-US">
              <a:solidFill>
                <a:schemeClr val="tx2"/>
              </a:solidFill>
              <a:latin typeface="Noto Sans  "/>
              <a:cs typeface="Arial"/>
            </a:endParaRPr>
          </a:p>
          <a:p>
            <a:endParaRPr lang="en-US" sz="1200" b="1">
              <a:solidFill>
                <a:schemeClr val="tx2"/>
              </a:solidFill>
              <a:latin typeface="Noto Sans  "/>
              <a:cs typeface="Arial"/>
            </a:endParaRPr>
          </a:p>
          <a:p>
            <a:pPr marL="171450" indent="-171450">
              <a:buFont typeface="Arial"/>
              <a:buChar char="•"/>
            </a:pPr>
            <a:r>
              <a:rPr lang="en-US" sz="1200" b="1">
                <a:solidFill>
                  <a:schemeClr val="tx2"/>
                </a:solidFill>
                <a:latin typeface="Noto Sans  "/>
                <a:cs typeface="Arial"/>
              </a:rPr>
              <a:t>A working group will be formed of volunteers across the organization – To look at ways of reducing our GSE Operation safety incidents</a:t>
            </a:r>
          </a:p>
          <a:p>
            <a:pPr marL="171450" indent="-171450">
              <a:buFont typeface="Arial"/>
              <a:buChar char="•"/>
            </a:pPr>
            <a:r>
              <a:rPr lang="en-US" sz="1200" b="1">
                <a:solidFill>
                  <a:schemeClr val="tx2"/>
                </a:solidFill>
                <a:latin typeface="Noto Sans  "/>
                <a:cs typeface="Arial"/>
              </a:rPr>
              <a:t>Volunteers (depending on station structure)- would include  SM's, Operations Managers, RC's, Trainers. OSH Reps, Training Team and the GSE Team.</a:t>
            </a:r>
          </a:p>
          <a:p>
            <a:pPr marL="171450" indent="-171450">
              <a:buFont typeface="Arial"/>
              <a:buChar char="•"/>
            </a:pPr>
            <a:r>
              <a:rPr lang="en-US" sz="1200" b="1">
                <a:solidFill>
                  <a:schemeClr val="tx2"/>
                </a:solidFill>
                <a:latin typeface="Noto Sans  "/>
                <a:cs typeface="Arial"/>
              </a:rPr>
              <a:t>Graham Lindsay will be Leading the working group.</a:t>
            </a:r>
          </a:p>
          <a:p>
            <a:pPr marL="171450" indent="-171450">
              <a:buFont typeface="Arial"/>
              <a:buChar char="•"/>
            </a:pPr>
            <a:r>
              <a:rPr lang="en-US" sz="1200" b="1">
                <a:solidFill>
                  <a:schemeClr val="tx2"/>
                </a:solidFill>
                <a:latin typeface="Noto Sans  "/>
                <a:cs typeface="Arial"/>
              </a:rPr>
              <a:t>The Working group will be an ongoing program for 2023. This would include multiple sessions.</a:t>
            </a:r>
          </a:p>
          <a:p>
            <a:pPr marL="171450" indent="-171450">
              <a:buFont typeface="Arial"/>
              <a:buChar char="•"/>
            </a:pPr>
            <a:r>
              <a:rPr lang="en-US" sz="1200" b="1">
                <a:solidFill>
                  <a:schemeClr val="tx2"/>
                </a:solidFill>
                <a:latin typeface="Noto Sans  "/>
                <a:cs typeface="Arial"/>
              </a:rPr>
              <a:t>The working group progress will be reviewed at the ASQRB.</a:t>
            </a:r>
          </a:p>
          <a:p>
            <a:pPr marL="171450" indent="-171450">
              <a:buFont typeface="Arial"/>
              <a:buChar char="•"/>
            </a:pPr>
            <a:endParaRPr lang="en-US" sz="1200" b="1">
              <a:solidFill>
                <a:schemeClr val="tx2"/>
              </a:solidFill>
              <a:latin typeface="Noto Sans  "/>
              <a:cs typeface="Arial"/>
            </a:endParaRPr>
          </a:p>
          <a:p>
            <a:r>
              <a:rPr lang="en-US" sz="1200" b="1">
                <a:solidFill>
                  <a:schemeClr val="tx2"/>
                </a:solidFill>
                <a:latin typeface="Noto Sans  "/>
                <a:cs typeface="Arial"/>
              </a:rPr>
              <a:t>Timeline:</a:t>
            </a:r>
          </a:p>
          <a:p>
            <a:endParaRPr lang="en-US" sz="1200" b="1">
              <a:solidFill>
                <a:schemeClr val="tx2"/>
              </a:solidFill>
              <a:latin typeface="Noto Sans  "/>
              <a:cs typeface="Arial"/>
            </a:endParaRPr>
          </a:p>
          <a:p>
            <a:pPr marL="171450" indent="-171450">
              <a:buFont typeface="Arial"/>
              <a:buChar char="•"/>
            </a:pPr>
            <a:r>
              <a:rPr lang="en-US" sz="1200">
                <a:solidFill>
                  <a:schemeClr val="tx2"/>
                </a:solidFill>
                <a:latin typeface="Noto Sans  "/>
                <a:cs typeface="Arial"/>
              </a:rPr>
              <a:t>May – Volunteer requests will go out- </a:t>
            </a:r>
            <a:r>
              <a:rPr lang="en-US" sz="1200" b="1">
                <a:solidFill>
                  <a:schemeClr val="tx2"/>
                </a:solidFill>
                <a:latin typeface="Noto Sans  "/>
                <a:cs typeface="Arial"/>
              </a:rPr>
              <a:t>Completed</a:t>
            </a:r>
          </a:p>
          <a:p>
            <a:pPr marL="171450" indent="-171450">
              <a:buFont typeface="Arial"/>
              <a:buChar char="•"/>
            </a:pPr>
            <a:r>
              <a:rPr lang="en-US" sz="1200">
                <a:solidFill>
                  <a:schemeClr val="tx2"/>
                </a:solidFill>
                <a:latin typeface="Noto Sans  "/>
                <a:cs typeface="Arial"/>
              </a:rPr>
              <a:t>June - Working Group Team members will be identified-</a:t>
            </a:r>
            <a:r>
              <a:rPr lang="en-US" sz="1200" b="1">
                <a:solidFill>
                  <a:schemeClr val="tx2"/>
                </a:solidFill>
                <a:latin typeface="Noto Sans  "/>
                <a:cs typeface="Arial"/>
              </a:rPr>
              <a:t> Completed</a:t>
            </a:r>
          </a:p>
          <a:p>
            <a:pPr marL="171450" indent="-171450">
              <a:buFont typeface="Arial"/>
              <a:buChar char="•"/>
            </a:pPr>
            <a:r>
              <a:rPr lang="en-US" sz="1200">
                <a:solidFill>
                  <a:schemeClr val="tx2"/>
                </a:solidFill>
                <a:ea typeface="+mn-lt"/>
                <a:cs typeface="+mn-lt"/>
              </a:rPr>
              <a:t>June - The Safety Team will prepare all historical data and set up the format for the working group.-  </a:t>
            </a:r>
            <a:r>
              <a:rPr lang="en-US" sz="1200" b="1">
                <a:solidFill>
                  <a:schemeClr val="tx2"/>
                </a:solidFill>
                <a:ea typeface="+mn-lt"/>
                <a:cs typeface="+mn-lt"/>
              </a:rPr>
              <a:t>On track</a:t>
            </a:r>
            <a:endParaRPr lang="en-US" sz="1200" b="1" err="1">
              <a:solidFill>
                <a:schemeClr val="tx2"/>
              </a:solidFill>
              <a:latin typeface="Noto Sans  "/>
              <a:cs typeface="Arial"/>
            </a:endParaRPr>
          </a:p>
          <a:p>
            <a:pPr marL="171450" indent="-171450">
              <a:buFont typeface="Arial"/>
              <a:buChar char="•"/>
            </a:pPr>
            <a:r>
              <a:rPr lang="en-US" sz="1200">
                <a:solidFill>
                  <a:schemeClr val="tx2"/>
                </a:solidFill>
                <a:latin typeface="Noto Sans  "/>
                <a:cs typeface="Arial"/>
              </a:rPr>
              <a:t>June - Session #1 Scheduled - </a:t>
            </a:r>
            <a:r>
              <a:rPr lang="en-US" sz="1200" b="1">
                <a:solidFill>
                  <a:schemeClr val="tx2"/>
                </a:solidFill>
                <a:latin typeface="Noto Sans  "/>
                <a:cs typeface="Arial"/>
              </a:rPr>
              <a:t>On Track – July 18</a:t>
            </a:r>
            <a:r>
              <a:rPr lang="en-US" sz="1200" b="1" baseline="30000">
                <a:solidFill>
                  <a:schemeClr val="tx2"/>
                </a:solidFill>
                <a:latin typeface="Noto Sans  "/>
                <a:cs typeface="Arial"/>
              </a:rPr>
              <a:t>th</a:t>
            </a:r>
            <a:r>
              <a:rPr lang="en-US" sz="1200" b="1">
                <a:solidFill>
                  <a:schemeClr val="tx2"/>
                </a:solidFill>
                <a:latin typeface="Noto Sans  "/>
                <a:cs typeface="Arial"/>
              </a:rPr>
              <a:t> </a:t>
            </a:r>
          </a:p>
          <a:p>
            <a:pPr marL="171450" indent="-171450">
              <a:buFont typeface="Arial"/>
              <a:buChar char="•"/>
            </a:pPr>
            <a:endParaRPr lang="en-US" sz="1200" b="1">
              <a:solidFill>
                <a:schemeClr val="tx2"/>
              </a:solidFill>
              <a:latin typeface="Noto Sans  "/>
              <a:cs typeface="Arial"/>
            </a:endParaRPr>
          </a:p>
          <a:p>
            <a:r>
              <a:rPr lang="en-US" sz="1200" b="1">
                <a:solidFill>
                  <a:schemeClr val="tx2"/>
                </a:solidFill>
                <a:latin typeface="Noto Sans  "/>
                <a:cs typeface="Arial"/>
              </a:rPr>
              <a:t>Session #1</a:t>
            </a:r>
          </a:p>
          <a:p>
            <a:endParaRPr lang="en-US" sz="1200">
              <a:solidFill>
                <a:schemeClr val="tx2"/>
              </a:solidFill>
              <a:latin typeface="Noto Sans  "/>
              <a:cs typeface="Arial"/>
            </a:endParaRPr>
          </a:p>
          <a:p>
            <a:pPr marL="171450" indent="-171450">
              <a:buFont typeface="Arial"/>
              <a:buChar char="•"/>
            </a:pPr>
            <a:r>
              <a:rPr lang="en-US" sz="1200">
                <a:solidFill>
                  <a:schemeClr val="tx2"/>
                </a:solidFill>
                <a:latin typeface="Noto Sans  "/>
                <a:cs typeface="Arial"/>
              </a:rPr>
              <a:t>Review of Historical data to determine (statistically) areas of safety incident focus – Example – Contact with Airport Infrastructure.</a:t>
            </a:r>
          </a:p>
          <a:p>
            <a:pPr marL="171450" indent="-171450">
              <a:buFont typeface="Arial"/>
              <a:buChar char="•"/>
            </a:pPr>
            <a:r>
              <a:rPr lang="en-US" sz="1200">
                <a:solidFill>
                  <a:schemeClr val="tx2"/>
                </a:solidFill>
                <a:latin typeface="Noto Sans  "/>
                <a:cs typeface="Arial"/>
              </a:rPr>
              <a:t>Brain storming session to look at areas of opportunity. </a:t>
            </a:r>
          </a:p>
          <a:p>
            <a:pPr marL="171450" indent="-171450">
              <a:buFont typeface="Arial"/>
              <a:buChar char="•"/>
            </a:pPr>
            <a:endParaRPr lang="en-US" sz="1200" b="1">
              <a:cs typeface="Arial"/>
            </a:endParaRPr>
          </a:p>
          <a:p>
            <a:endParaRPr lang="en-US" sz="1200" b="1">
              <a:cs typeface="Arial"/>
            </a:endParaRPr>
          </a:p>
          <a:p>
            <a:pPr marL="285750" indent="-285750">
              <a:buFont typeface="Arial"/>
              <a:buChar char="•"/>
            </a:pPr>
            <a:endParaRPr lang="en-US" sz="1200">
              <a:cs typeface="Arial"/>
            </a:endParaRPr>
          </a:p>
          <a:p>
            <a:pPr marL="285750" indent="-285750">
              <a:buFont typeface="Arial"/>
              <a:buChar char="•"/>
            </a:pPr>
            <a:endParaRPr lang="en-US" sz="1200">
              <a:cs typeface="Arial"/>
            </a:endParaRPr>
          </a:p>
          <a:p>
            <a:pPr marL="285750" indent="-285750">
              <a:buFont typeface="Arial"/>
              <a:buChar char="•"/>
            </a:pPr>
            <a:endParaRPr lang="en-US" sz="1200">
              <a:cs typeface="Arial"/>
            </a:endParaRPr>
          </a:p>
        </p:txBody>
      </p:sp>
      <p:sp>
        <p:nvSpPr>
          <p:cNvPr id="7" name="TextBox 6">
            <a:extLst>
              <a:ext uri="{FF2B5EF4-FFF2-40B4-BE49-F238E27FC236}">
                <a16:creationId xmlns:a16="http://schemas.microsoft.com/office/drawing/2014/main" id="{33DA2D6D-DA20-8578-4251-A9FC5A5831FC}"/>
              </a:ext>
            </a:extLst>
          </p:cNvPr>
          <p:cNvSpPr txBox="1"/>
          <p:nvPr/>
        </p:nvSpPr>
        <p:spPr>
          <a:xfrm>
            <a:off x="7711539" y="405740"/>
            <a:ext cx="5012375"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tx2"/>
                </a:solidFill>
                <a:latin typeface="Noto Sans  "/>
                <a:cs typeface="Arial"/>
              </a:rPr>
              <a:t>GWG-  Team Members:</a:t>
            </a:r>
          </a:p>
          <a:p>
            <a:endParaRPr lang="en-US" sz="1200">
              <a:solidFill>
                <a:schemeClr val="tx2"/>
              </a:solidFill>
              <a:latin typeface="Noto Sans  "/>
              <a:cs typeface="Arial"/>
            </a:endParaRPr>
          </a:p>
          <a:p>
            <a:pPr marL="285750" indent="-285750">
              <a:buFont typeface="Arial"/>
              <a:buChar char="•"/>
            </a:pPr>
            <a:r>
              <a:rPr lang="en-US">
                <a:solidFill>
                  <a:schemeClr val="tx2"/>
                </a:solidFill>
                <a:latin typeface="Noto Sans  "/>
                <a:cs typeface="Arial"/>
              </a:rPr>
              <a:t>Kris van der Staay - RM</a:t>
            </a:r>
          </a:p>
          <a:p>
            <a:pPr marL="285750" indent="-285750">
              <a:buFont typeface="Arial"/>
              <a:buChar char="•"/>
            </a:pPr>
            <a:r>
              <a:rPr lang="en-US">
                <a:solidFill>
                  <a:schemeClr val="tx2"/>
                </a:solidFill>
                <a:latin typeface="Noto Sans  "/>
                <a:cs typeface="Arial"/>
              </a:rPr>
              <a:t>Ben Schram - YSB</a:t>
            </a:r>
          </a:p>
          <a:p>
            <a:pPr marL="285750" indent="-285750">
              <a:buFont typeface="Arial"/>
              <a:buChar char="•"/>
            </a:pPr>
            <a:r>
              <a:rPr lang="en-US">
                <a:solidFill>
                  <a:schemeClr val="tx2"/>
                </a:solidFill>
                <a:latin typeface="Noto Sans  "/>
                <a:cs typeface="Arial"/>
              </a:rPr>
              <a:t>Malachy O’Doherty - YHM</a:t>
            </a:r>
          </a:p>
          <a:p>
            <a:pPr marL="285750" indent="-285750">
              <a:buFont typeface="Arial"/>
              <a:buChar char="•"/>
            </a:pPr>
            <a:r>
              <a:rPr lang="en-US">
                <a:solidFill>
                  <a:schemeClr val="tx2"/>
                </a:solidFill>
                <a:latin typeface="Noto Sans  "/>
                <a:cs typeface="Arial"/>
              </a:rPr>
              <a:t>Tom Rae - Training</a:t>
            </a:r>
          </a:p>
          <a:p>
            <a:pPr marL="285750" indent="-285750">
              <a:buFont typeface="Arial"/>
              <a:buChar char="•"/>
            </a:pPr>
            <a:r>
              <a:rPr lang="en-US">
                <a:solidFill>
                  <a:schemeClr val="tx2"/>
                </a:solidFill>
                <a:latin typeface="Noto Sans  "/>
                <a:cs typeface="Arial"/>
              </a:rPr>
              <a:t>Chris Teixeira - YXU Shop</a:t>
            </a:r>
          </a:p>
          <a:p>
            <a:pPr marL="285750" indent="-285750">
              <a:buFont typeface="Arial"/>
              <a:buChar char="•"/>
            </a:pPr>
            <a:r>
              <a:rPr lang="en-US">
                <a:solidFill>
                  <a:schemeClr val="tx2"/>
                </a:solidFill>
                <a:latin typeface="Noto Sans  "/>
                <a:cs typeface="Arial"/>
              </a:rPr>
              <a:t>Duncan Lundy - YXX</a:t>
            </a:r>
          </a:p>
          <a:p>
            <a:pPr marL="285750" indent="-285750">
              <a:buFont typeface="Arial"/>
              <a:buChar char="•"/>
            </a:pPr>
            <a:r>
              <a:rPr lang="en-US">
                <a:solidFill>
                  <a:schemeClr val="tx2"/>
                </a:solidFill>
                <a:latin typeface="Noto Sans  "/>
                <a:cs typeface="Arial"/>
              </a:rPr>
              <a:t>Maria Miller – YHZ</a:t>
            </a:r>
          </a:p>
          <a:p>
            <a:pPr marL="285750" indent="-285750">
              <a:buFont typeface="Arial"/>
              <a:buChar char="•"/>
            </a:pPr>
            <a:r>
              <a:rPr lang="en-US">
                <a:solidFill>
                  <a:schemeClr val="tx2"/>
                </a:solidFill>
                <a:latin typeface="Noto Sans  "/>
                <a:cs typeface="Arial"/>
              </a:rPr>
              <a:t>Nathan St Anne - YLW</a:t>
            </a:r>
          </a:p>
          <a:p>
            <a:pPr marL="285750" indent="-285750">
              <a:buFont typeface="Arial"/>
              <a:buChar char="•"/>
            </a:pPr>
            <a:r>
              <a:rPr lang="en-US">
                <a:solidFill>
                  <a:schemeClr val="tx2"/>
                </a:solidFill>
                <a:latin typeface="Noto Sans  "/>
                <a:cs typeface="Arial"/>
              </a:rPr>
              <a:t>EA Safety Team</a:t>
            </a:r>
          </a:p>
        </p:txBody>
      </p:sp>
    </p:spTree>
    <p:extLst>
      <p:ext uri="{BB962C8B-B14F-4D97-AF65-F5344CB8AC3E}">
        <p14:creationId xmlns:p14="http://schemas.microsoft.com/office/powerpoint/2010/main" val="279253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ea typeface="+mn-lt"/>
                <a:cs typeface="+mn-lt"/>
              </a:rPr>
              <a:t>GSE – Top 3 Categories (Sample)</a:t>
            </a: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pic>
        <p:nvPicPr>
          <p:cNvPr id="3" name="Picture 5" descr="A picture containing text, diagram, plot, line&#10;&#10;Description automatically generated">
            <a:extLst>
              <a:ext uri="{FF2B5EF4-FFF2-40B4-BE49-F238E27FC236}">
                <a16:creationId xmlns:a16="http://schemas.microsoft.com/office/drawing/2014/main" id="{E17874F5-0707-BBE2-A6F8-41B31A44845A}"/>
              </a:ext>
            </a:extLst>
          </p:cNvPr>
          <p:cNvPicPr>
            <a:picLocks noChangeAspect="1"/>
          </p:cNvPicPr>
          <p:nvPr/>
        </p:nvPicPr>
        <p:blipFill>
          <a:blip r:embed="rId4"/>
          <a:stretch>
            <a:fillRect/>
          </a:stretch>
        </p:blipFill>
        <p:spPr>
          <a:xfrm>
            <a:off x="21431" y="1591372"/>
            <a:ext cx="12161043" cy="4484878"/>
          </a:xfrm>
          <a:prstGeom prst="rect">
            <a:avLst/>
          </a:prstGeom>
        </p:spPr>
      </p:pic>
    </p:spTree>
    <p:extLst>
      <p:ext uri="{BB962C8B-B14F-4D97-AF65-F5344CB8AC3E}">
        <p14:creationId xmlns:p14="http://schemas.microsoft.com/office/powerpoint/2010/main" val="3678472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ea typeface="+mn-lt"/>
                <a:cs typeface="+mn-lt"/>
              </a:rPr>
              <a:t>Pushback (Sample)</a:t>
            </a: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pic>
        <p:nvPicPr>
          <p:cNvPr id="2" name="Picture 4" descr="A picture containing text, plot, line, diagram&#10;&#10;Description automatically generated">
            <a:extLst>
              <a:ext uri="{FF2B5EF4-FFF2-40B4-BE49-F238E27FC236}">
                <a16:creationId xmlns:a16="http://schemas.microsoft.com/office/drawing/2014/main" id="{4DF025B0-09C4-04CE-01E0-62B47E12E896}"/>
              </a:ext>
            </a:extLst>
          </p:cNvPr>
          <p:cNvPicPr>
            <a:picLocks noChangeAspect="1"/>
          </p:cNvPicPr>
          <p:nvPr/>
        </p:nvPicPr>
        <p:blipFill>
          <a:blip r:embed="rId4"/>
          <a:stretch>
            <a:fillRect/>
          </a:stretch>
        </p:blipFill>
        <p:spPr>
          <a:xfrm>
            <a:off x="21431" y="1444396"/>
            <a:ext cx="12161044" cy="4469270"/>
          </a:xfrm>
          <a:prstGeom prst="rect">
            <a:avLst/>
          </a:prstGeom>
        </p:spPr>
      </p:pic>
    </p:spTree>
    <p:extLst>
      <p:ext uri="{BB962C8B-B14F-4D97-AF65-F5344CB8AC3E}">
        <p14:creationId xmlns:p14="http://schemas.microsoft.com/office/powerpoint/2010/main" val="273696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Engine Hazards</a:t>
            </a:r>
            <a:endParaRPr lang="en-US" sz="2200" b="0">
              <a:ea typeface="+mn-lt"/>
              <a:cs typeface="+mn-lt"/>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13" name="TextBox 12">
            <a:extLst>
              <a:ext uri="{FF2B5EF4-FFF2-40B4-BE49-F238E27FC236}">
                <a16:creationId xmlns:a16="http://schemas.microsoft.com/office/drawing/2014/main" id="{D5F6AB9B-1DB0-BFFA-5C0C-86E61A8DD162}"/>
              </a:ext>
            </a:extLst>
          </p:cNvPr>
          <p:cNvSpPr txBox="1"/>
          <p:nvPr/>
        </p:nvSpPr>
        <p:spPr>
          <a:xfrm>
            <a:off x="141574" y="5988632"/>
            <a:ext cx="2225416" cy="369332"/>
          </a:xfrm>
          <a:prstGeom prst="rect">
            <a:avLst/>
          </a:prstGeom>
          <a:no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ighlight>
                  <a:srgbClr val="FFFF00"/>
                </a:highlight>
                <a:latin typeface="Arial"/>
                <a:cs typeface="Arial"/>
              </a:rPr>
              <a:t>2023 Actual – 0.281</a:t>
            </a:r>
            <a:endParaRPr lang="en-US">
              <a:highlight>
                <a:srgbClr val="FFFF00"/>
              </a:highlight>
            </a:endParaRPr>
          </a:p>
        </p:txBody>
      </p:sp>
      <p:pic>
        <p:nvPicPr>
          <p:cNvPr id="3" name="Picture 4" descr="Chart, line chart&#10;&#10;Description automatically generated">
            <a:extLst>
              <a:ext uri="{FF2B5EF4-FFF2-40B4-BE49-F238E27FC236}">
                <a16:creationId xmlns:a16="http://schemas.microsoft.com/office/drawing/2014/main" id="{430C03E6-32B7-34B5-0417-BB385D15EDF6}"/>
              </a:ext>
            </a:extLst>
          </p:cNvPr>
          <p:cNvPicPr>
            <a:picLocks noChangeAspect="1"/>
          </p:cNvPicPr>
          <p:nvPr/>
        </p:nvPicPr>
        <p:blipFill>
          <a:blip r:embed="rId4"/>
          <a:stretch>
            <a:fillRect/>
          </a:stretch>
        </p:blipFill>
        <p:spPr>
          <a:xfrm>
            <a:off x="21431" y="1383062"/>
            <a:ext cx="12161043" cy="4472874"/>
          </a:xfrm>
          <a:prstGeom prst="rect">
            <a:avLst/>
          </a:prstGeom>
        </p:spPr>
      </p:pic>
    </p:spTree>
    <p:extLst>
      <p:ext uri="{BB962C8B-B14F-4D97-AF65-F5344CB8AC3E}">
        <p14:creationId xmlns:p14="http://schemas.microsoft.com/office/powerpoint/2010/main" val="191753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Target #2 – Loading Incidents</a:t>
            </a:r>
            <a:endParaRPr lang="en-US" sz="2200" b="0">
              <a:ea typeface="+mn-lt"/>
              <a:cs typeface="+mn-lt"/>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6" name="TextBox 5">
            <a:extLst>
              <a:ext uri="{FF2B5EF4-FFF2-40B4-BE49-F238E27FC236}">
                <a16:creationId xmlns:a16="http://schemas.microsoft.com/office/drawing/2014/main" id="{B6D68E0E-425C-A31C-E570-EAB4309C2CC1}"/>
              </a:ext>
            </a:extLst>
          </p:cNvPr>
          <p:cNvSpPr txBox="1"/>
          <p:nvPr/>
        </p:nvSpPr>
        <p:spPr>
          <a:xfrm>
            <a:off x="89802" y="5923075"/>
            <a:ext cx="2225416" cy="646331"/>
          </a:xfrm>
          <a:prstGeom prst="rect">
            <a:avLst/>
          </a:prstGeom>
          <a:no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ighlight>
                  <a:srgbClr val="00FFFF"/>
                </a:highlight>
                <a:ea typeface="+mn-lt"/>
                <a:cs typeface="+mn-lt"/>
              </a:rPr>
              <a:t>2023 Target – 1.0</a:t>
            </a:r>
          </a:p>
          <a:p>
            <a:r>
              <a:rPr lang="en-US">
                <a:highlight>
                  <a:srgbClr val="00FF00"/>
                </a:highlight>
                <a:latin typeface="Arial"/>
                <a:cs typeface="Arial"/>
              </a:rPr>
              <a:t>2023 Actual – 0.469</a:t>
            </a:r>
            <a:endParaRPr lang="en-US"/>
          </a:p>
        </p:txBody>
      </p:sp>
      <p:pic>
        <p:nvPicPr>
          <p:cNvPr id="2" name="Picture 2" descr="Chart, line chart&#10;&#10;Description automatically generated">
            <a:extLst>
              <a:ext uri="{FF2B5EF4-FFF2-40B4-BE49-F238E27FC236}">
                <a16:creationId xmlns:a16="http://schemas.microsoft.com/office/drawing/2014/main" id="{944D9524-253F-A4B8-0B72-C376B5F2507B}"/>
              </a:ext>
            </a:extLst>
          </p:cNvPr>
          <p:cNvPicPr>
            <a:picLocks noChangeAspect="1"/>
          </p:cNvPicPr>
          <p:nvPr/>
        </p:nvPicPr>
        <p:blipFill>
          <a:blip r:embed="rId4"/>
          <a:stretch>
            <a:fillRect/>
          </a:stretch>
        </p:blipFill>
        <p:spPr>
          <a:xfrm>
            <a:off x="21431" y="1326712"/>
            <a:ext cx="12161043" cy="4466513"/>
          </a:xfrm>
          <a:prstGeom prst="rect">
            <a:avLst/>
          </a:prstGeom>
        </p:spPr>
      </p:pic>
    </p:spTree>
    <p:extLst>
      <p:ext uri="{BB962C8B-B14F-4D97-AF65-F5344CB8AC3E}">
        <p14:creationId xmlns:p14="http://schemas.microsoft.com/office/powerpoint/2010/main" val="4290869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Target #3 – Pax Handling</a:t>
            </a:r>
            <a:endParaRPr lang="en-US" sz="2200" b="0">
              <a:ea typeface="+mn-lt"/>
              <a:cs typeface="+mn-lt"/>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6" name="TextBox 5">
            <a:extLst>
              <a:ext uri="{FF2B5EF4-FFF2-40B4-BE49-F238E27FC236}">
                <a16:creationId xmlns:a16="http://schemas.microsoft.com/office/drawing/2014/main" id="{81B6FA4D-5BB3-D41C-16BD-3BA3804BECA5}"/>
              </a:ext>
            </a:extLst>
          </p:cNvPr>
          <p:cNvSpPr txBox="1"/>
          <p:nvPr/>
        </p:nvSpPr>
        <p:spPr>
          <a:xfrm>
            <a:off x="141574" y="5988632"/>
            <a:ext cx="2225416" cy="646331"/>
          </a:xfrm>
          <a:prstGeom prst="rect">
            <a:avLst/>
          </a:prstGeom>
          <a:no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ighlight>
                  <a:srgbClr val="00FFFF"/>
                </a:highlight>
                <a:ea typeface="+mn-lt"/>
                <a:cs typeface="+mn-lt"/>
              </a:rPr>
              <a:t>2023 Target – 0.891</a:t>
            </a:r>
          </a:p>
          <a:p>
            <a:r>
              <a:rPr lang="en-US">
                <a:highlight>
                  <a:srgbClr val="00FF00"/>
                </a:highlight>
                <a:latin typeface="Arial"/>
                <a:cs typeface="Arial"/>
              </a:rPr>
              <a:t>2023 Actual – 0.938</a:t>
            </a:r>
            <a:endParaRPr lang="en-US"/>
          </a:p>
        </p:txBody>
      </p:sp>
      <p:pic>
        <p:nvPicPr>
          <p:cNvPr id="3" name="Picture 4" descr="Chart, line chart&#10;&#10;Description automatically generated">
            <a:extLst>
              <a:ext uri="{FF2B5EF4-FFF2-40B4-BE49-F238E27FC236}">
                <a16:creationId xmlns:a16="http://schemas.microsoft.com/office/drawing/2014/main" id="{1524C4B7-F0D3-DB1C-ADF2-CD2D7ED018C3}"/>
              </a:ext>
            </a:extLst>
          </p:cNvPr>
          <p:cNvPicPr>
            <a:picLocks noChangeAspect="1"/>
          </p:cNvPicPr>
          <p:nvPr/>
        </p:nvPicPr>
        <p:blipFill>
          <a:blip r:embed="rId4"/>
          <a:stretch>
            <a:fillRect/>
          </a:stretch>
        </p:blipFill>
        <p:spPr>
          <a:xfrm>
            <a:off x="21431" y="1395535"/>
            <a:ext cx="12161043" cy="4471741"/>
          </a:xfrm>
          <a:prstGeom prst="rect">
            <a:avLst/>
          </a:prstGeom>
        </p:spPr>
      </p:pic>
    </p:spTree>
    <p:extLst>
      <p:ext uri="{BB962C8B-B14F-4D97-AF65-F5344CB8AC3E}">
        <p14:creationId xmlns:p14="http://schemas.microsoft.com/office/powerpoint/2010/main" val="3306912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D95349DE-37C1-7C54-61C6-13B4C339DC83}"/>
              </a:ext>
            </a:extLst>
          </p:cNvPr>
          <p:cNvSpPr>
            <a:spLocks noGrp="1"/>
          </p:cNvSpPr>
          <p:nvPr>
            <p:ph type="body" sz="quarter" idx="10"/>
          </p:nvPr>
        </p:nvSpPr>
        <p:spPr>
          <a:xfrm>
            <a:off x="729889" y="279601"/>
            <a:ext cx="5820696" cy="673510"/>
          </a:xfrm>
        </p:spPr>
        <p:txBody>
          <a:bodyPr lIns="91440" tIns="45720" rIns="91440" bIns="45720" anchor="t"/>
          <a:lstStyle/>
          <a:p>
            <a:pPr algn="ctr"/>
            <a:r>
              <a:rPr lang="en-CA" sz="2800">
                <a:latin typeface="Calibri"/>
                <a:cs typeface="Calibri"/>
              </a:rPr>
              <a:t>   </a:t>
            </a:r>
            <a:r>
              <a:rPr lang="en-CA" sz="2800">
                <a:latin typeface="Calibri"/>
                <a:ea typeface="Noto Sans"/>
                <a:cs typeface="Calibri"/>
              </a:rPr>
              <a:t>  </a:t>
            </a:r>
            <a:r>
              <a:rPr lang="en-CA" sz="2200">
                <a:latin typeface="Noto Sans"/>
                <a:ea typeface="Noto Sans"/>
                <a:cs typeface="Noto Sans"/>
              </a:rPr>
              <a:t> </a:t>
            </a:r>
            <a:endParaRPr lang="en-CA" sz="2200">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06DE093C-2DA7-C6D6-BD0A-2C1BF210CEE8}"/>
              </a:ext>
            </a:extLst>
          </p:cNvPr>
          <p:cNvSpPr txBox="1"/>
          <p:nvPr/>
        </p:nvSpPr>
        <p:spPr>
          <a:xfrm>
            <a:off x="0" y="4019901"/>
            <a:ext cx="12192000" cy="646331"/>
          </a:xfrm>
          <a:prstGeom prst="rect">
            <a:avLst/>
          </a:prstGeom>
          <a:noFill/>
        </p:spPr>
        <p:txBody>
          <a:bodyPr wrap="square" lIns="91440" tIns="45720" rIns="91440" bIns="45720" rtlCol="0" anchor="t">
            <a:spAutoFit/>
          </a:bodyPr>
          <a:lstStyle/>
          <a:p>
            <a:pPr algn="ctr"/>
            <a:r>
              <a:rPr lang="en-CA" altLang="en-US" sz="3600">
                <a:solidFill>
                  <a:schemeClr val="bg1"/>
                </a:solidFill>
                <a:latin typeface="Calibri"/>
                <a:ea typeface="MS PGothic"/>
                <a:cs typeface="Calibri"/>
              </a:rPr>
              <a:t>Corporate Goal and Targets Questions?</a:t>
            </a:r>
            <a:endParaRPr lang="en-CA">
              <a:solidFill>
                <a:srgbClr val="000000"/>
              </a:solidFill>
              <a:latin typeface="Arial" panose="020B0604020202020204"/>
              <a:ea typeface="MS PGothic"/>
              <a:cs typeface="Arial" panose="020B0604020202020204"/>
            </a:endParaRPr>
          </a:p>
        </p:txBody>
      </p:sp>
      <p:sp>
        <p:nvSpPr>
          <p:cNvPr id="7" name="TextBox 6">
            <a:extLst>
              <a:ext uri="{FF2B5EF4-FFF2-40B4-BE49-F238E27FC236}">
                <a16:creationId xmlns:a16="http://schemas.microsoft.com/office/drawing/2014/main" id="{5FCD8B57-0971-906D-FBB4-A4CED91D281B}"/>
              </a:ext>
            </a:extLst>
          </p:cNvPr>
          <p:cNvSpPr txBox="1"/>
          <p:nvPr/>
        </p:nvSpPr>
        <p:spPr>
          <a:xfrm>
            <a:off x="434051" y="651075"/>
            <a:ext cx="180974"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351B729F-0190-995E-DD06-F47ADC5F826C}"/>
              </a:ext>
            </a:extLst>
          </p:cNvPr>
          <p:cNvSpPr txBox="1"/>
          <p:nvPr/>
        </p:nvSpPr>
        <p:spPr>
          <a:xfrm>
            <a:off x="43405" y="313479"/>
            <a:ext cx="69158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FFFFFF"/>
                </a:solidFill>
                <a:latin typeface="Noto Sans  "/>
                <a:ea typeface="Calibri"/>
                <a:cs typeface="Calibri"/>
              </a:rPr>
              <a:t>Airports Safety and </a:t>
            </a:r>
            <a:r>
              <a:rPr lang="en-US" sz="2400" b="1">
                <a:solidFill>
                  <a:srgbClr val="FFFFFF"/>
                </a:solidFill>
                <a:latin typeface="Noto Sans  "/>
                <a:ea typeface="Calibri"/>
                <a:cs typeface="Calibri"/>
              </a:rPr>
              <a:t>Quality</a:t>
            </a:r>
            <a:r>
              <a:rPr lang="en-US" sz="2200" b="1">
                <a:solidFill>
                  <a:srgbClr val="FFFFFF"/>
                </a:solidFill>
                <a:latin typeface="Noto Sans  "/>
                <a:ea typeface="Calibri"/>
                <a:cs typeface="Calibri"/>
              </a:rPr>
              <a:t> Review Board</a:t>
            </a:r>
            <a:r>
              <a:rPr lang="en-US" sz="2000" b="1">
                <a:solidFill>
                  <a:srgbClr val="FFFFFF"/>
                </a:solidFill>
                <a:latin typeface="Noto Sans  "/>
                <a:ea typeface="Calibri"/>
                <a:cs typeface="Calibri"/>
              </a:rPr>
              <a:t> </a:t>
            </a:r>
            <a:endParaRPr lang="en-US" sz="2000">
              <a:latin typeface="Noto Sans  "/>
            </a:endParaRPr>
          </a:p>
        </p:txBody>
      </p:sp>
    </p:spTree>
    <p:extLst>
      <p:ext uri="{BB962C8B-B14F-4D97-AF65-F5344CB8AC3E}">
        <p14:creationId xmlns:p14="http://schemas.microsoft.com/office/powerpoint/2010/main" val="414472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a:latin typeface="Noto Sans  "/>
                <a:cs typeface="Arial"/>
              </a:rPr>
              <a:t>Agenda</a:t>
            </a:r>
            <a:endParaRPr lang="en-US" sz="2400">
              <a:latin typeface="Noto Sans  "/>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9" name="Text Placeholder 4">
            <a:extLst>
              <a:ext uri="{FF2B5EF4-FFF2-40B4-BE49-F238E27FC236}">
                <a16:creationId xmlns:a16="http://schemas.microsoft.com/office/drawing/2014/main" id="{CD28CCAC-04A0-BDD3-09CB-A0543A4A73DF}"/>
              </a:ext>
            </a:extLst>
          </p:cNvPr>
          <p:cNvSpPr>
            <a:spLocks noGrp="1"/>
          </p:cNvSpPr>
          <p:nvPr/>
        </p:nvSpPr>
        <p:spPr>
          <a:xfrm>
            <a:off x="407196" y="1648368"/>
            <a:ext cx="4455749" cy="164810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2400" b="1"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1400">
                <a:solidFill>
                  <a:srgbClr val="002060"/>
                </a:solidFill>
                <a:latin typeface="Noto Sans"/>
                <a:ea typeface="Noto Sans"/>
                <a:cs typeface="Noto Sans"/>
              </a:rPr>
              <a:t>Safety Moment</a:t>
            </a:r>
          </a:p>
          <a:p>
            <a:pPr marL="285750" indent="-285750">
              <a:lnSpc>
                <a:spcPct val="150000"/>
              </a:lnSpc>
              <a:buFont typeface="Arial" panose="020B0604020202020204" pitchFamily="34" charset="0"/>
              <a:buChar char="•"/>
            </a:pPr>
            <a:r>
              <a:rPr lang="en-US" sz="1400">
                <a:solidFill>
                  <a:srgbClr val="002060"/>
                </a:solidFill>
                <a:latin typeface="Noto Sans"/>
                <a:ea typeface="Noto Sans"/>
                <a:cs typeface="Noto Sans"/>
              </a:rPr>
              <a:t>Safety Accolades</a:t>
            </a:r>
          </a:p>
          <a:p>
            <a:pPr marL="285750" indent="-285750">
              <a:lnSpc>
                <a:spcPct val="150000"/>
              </a:lnSpc>
              <a:buFont typeface="Arial" panose="020B0604020202020204" pitchFamily="34" charset="0"/>
              <a:buChar char="•"/>
            </a:pPr>
            <a:r>
              <a:rPr lang="en-US" sz="1400">
                <a:solidFill>
                  <a:srgbClr val="002060"/>
                </a:solidFill>
                <a:latin typeface="Noto Sans"/>
                <a:ea typeface="Noto Sans"/>
                <a:cs typeface="Noto Sans"/>
              </a:rPr>
              <a:t>General Updates</a:t>
            </a:r>
          </a:p>
          <a:p>
            <a:pPr marL="285750" indent="-285750">
              <a:lnSpc>
                <a:spcPct val="150000"/>
              </a:lnSpc>
              <a:buFont typeface="Arial" panose="020B0604020202020204" pitchFamily="34" charset="0"/>
              <a:buChar char="•"/>
            </a:pPr>
            <a:endParaRPr lang="en-US" sz="1400">
              <a:solidFill>
                <a:srgbClr val="002060"/>
              </a:solidFill>
              <a:latin typeface="Noto Sans"/>
              <a:ea typeface="Noto Sans"/>
              <a:cs typeface="Noto Sans"/>
            </a:endParaRPr>
          </a:p>
          <a:p>
            <a:pPr marL="285750" indent="-285750">
              <a:lnSpc>
                <a:spcPct val="150000"/>
              </a:lnSpc>
              <a:buFont typeface="Arial" panose="020B0604020202020204" pitchFamily="34" charset="0"/>
              <a:buChar char="•"/>
            </a:pPr>
            <a:endParaRPr lang="en-US" sz="1400">
              <a:latin typeface="Noto Sans" panose="020B0502040504020204" pitchFamily="34" charset="0"/>
              <a:ea typeface="Noto Sans" panose="020B0502040504020204" pitchFamily="34" charset="0"/>
              <a:cs typeface="Noto Sans" panose="020B0502040504020204" pitchFamily="34" charset="0"/>
            </a:endParaRPr>
          </a:p>
          <a:p>
            <a:pPr marL="285750" indent="-285750">
              <a:lnSpc>
                <a:spcPct val="150000"/>
              </a:lnSpc>
              <a:buFont typeface="Arial" panose="020B0604020202020204" pitchFamily="34" charset="0"/>
              <a:buChar char="•"/>
            </a:pPr>
            <a:endParaRPr lang="en-US">
              <a:cs typeface="Arial"/>
            </a:endParaRPr>
          </a:p>
          <a:p>
            <a:pPr marL="285750" indent="-285750">
              <a:lnSpc>
                <a:spcPct val="150000"/>
              </a:lnSpc>
              <a:buFont typeface="Arial" panose="020B0604020202020204" pitchFamily="34" charset="0"/>
              <a:buChar char="•"/>
            </a:pPr>
            <a:endParaRPr lang="en-US">
              <a:cs typeface="Arial"/>
            </a:endParaRPr>
          </a:p>
          <a:p>
            <a:pPr marL="1200150" lvl="2">
              <a:lnSpc>
                <a:spcPct val="100000"/>
              </a:lnSpc>
              <a:buFont typeface="Arial" panose="020B0604020202020204" pitchFamily="34" charset="0"/>
              <a:buChar char="•"/>
            </a:pPr>
            <a:endParaRPr lang="en-US">
              <a:cs typeface="Arial"/>
            </a:endParaRPr>
          </a:p>
          <a:p>
            <a:pPr marL="285750" indent="-285750">
              <a:lnSpc>
                <a:spcPct val="150000"/>
              </a:lnSpc>
              <a:buFont typeface="Arial" panose="020B0604020202020204" pitchFamily="34" charset="0"/>
              <a:buChar char="•"/>
            </a:pPr>
            <a:endParaRPr lang="en-US">
              <a:cs typeface="Arial"/>
            </a:endParaRPr>
          </a:p>
        </p:txBody>
      </p:sp>
      <p:sp>
        <p:nvSpPr>
          <p:cNvPr id="11" name="Rectangle 10">
            <a:extLst>
              <a:ext uri="{FF2B5EF4-FFF2-40B4-BE49-F238E27FC236}">
                <a16:creationId xmlns:a16="http://schemas.microsoft.com/office/drawing/2014/main" id="{76E35542-22A2-37C8-5856-29C7396F3822}"/>
              </a:ext>
            </a:extLst>
          </p:cNvPr>
          <p:cNvSpPr/>
          <p:nvPr/>
        </p:nvSpPr>
        <p:spPr>
          <a:xfrm>
            <a:off x="407196" y="3580042"/>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Safety Performance</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13" name="Rectangle 12">
            <a:extLst>
              <a:ext uri="{FF2B5EF4-FFF2-40B4-BE49-F238E27FC236}">
                <a16:creationId xmlns:a16="http://schemas.microsoft.com/office/drawing/2014/main" id="{B6878A34-AB10-6ABD-E039-2D7F4D4439F6}"/>
              </a:ext>
            </a:extLst>
          </p:cNvPr>
          <p:cNvSpPr/>
          <p:nvPr/>
        </p:nvSpPr>
        <p:spPr>
          <a:xfrm>
            <a:off x="407196" y="1299918"/>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Special Content</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15" name="Text Placeholder 4">
            <a:extLst>
              <a:ext uri="{FF2B5EF4-FFF2-40B4-BE49-F238E27FC236}">
                <a16:creationId xmlns:a16="http://schemas.microsoft.com/office/drawing/2014/main" id="{88512ED7-7E4A-2CC3-E755-AAEBC0F78857}"/>
              </a:ext>
            </a:extLst>
          </p:cNvPr>
          <p:cNvSpPr txBox="1">
            <a:spLocks/>
          </p:cNvSpPr>
          <p:nvPr/>
        </p:nvSpPr>
        <p:spPr>
          <a:xfrm>
            <a:off x="345079" y="4097416"/>
            <a:ext cx="5653053" cy="2918979"/>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2400" b="1"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a:solidFill>
                  <a:srgbClr val="002060"/>
                </a:solidFill>
                <a:latin typeface="Noto Sans"/>
                <a:ea typeface="Noto Sans"/>
                <a:cs typeface="Noto Sans"/>
              </a:rPr>
              <a:t>Corporate Goals:</a:t>
            </a:r>
            <a:endParaRPr lang="en-US" sz="140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Char char="•"/>
            </a:pPr>
            <a:r>
              <a:rPr lang="en-US" sz="1400">
                <a:solidFill>
                  <a:srgbClr val="002060"/>
                </a:solidFill>
                <a:latin typeface="Noto Sans"/>
                <a:ea typeface="Noto Sans"/>
                <a:cs typeface="Noto Sans"/>
              </a:rPr>
              <a:t>Goal #1- Aircraft Damage</a:t>
            </a:r>
          </a:p>
          <a:p>
            <a:pPr marL="285750" indent="-285750">
              <a:buChar char="•"/>
            </a:pPr>
            <a:r>
              <a:rPr lang="en-US" sz="1400">
                <a:solidFill>
                  <a:srgbClr val="002060"/>
                </a:solidFill>
                <a:latin typeface="Noto Sans"/>
                <a:ea typeface="Noto Sans"/>
                <a:cs typeface="Noto Sans"/>
              </a:rPr>
              <a:t>Goal #2 – LTI + OSH Data</a:t>
            </a:r>
          </a:p>
          <a:p>
            <a:pPr marL="285750" indent="-285750">
              <a:buChar char="•"/>
            </a:pPr>
            <a:r>
              <a:rPr lang="en-US" sz="1400">
                <a:solidFill>
                  <a:srgbClr val="002060"/>
                </a:solidFill>
                <a:latin typeface="Noto Sans"/>
                <a:ea typeface="Noto Sans"/>
                <a:cs typeface="Noto Sans"/>
              </a:rPr>
              <a:t>Top 3 Targets</a:t>
            </a:r>
          </a:p>
          <a:p>
            <a:pPr marL="285750" indent="-285750">
              <a:buChar char="•"/>
            </a:pPr>
            <a:r>
              <a:rPr lang="en-US" sz="1400">
                <a:solidFill>
                  <a:srgbClr val="002060"/>
                </a:solidFill>
                <a:latin typeface="Noto Sans"/>
                <a:ea typeface="Noto Sans"/>
                <a:cs typeface="Noto Sans"/>
              </a:rPr>
              <a:t>Engine Hazards</a:t>
            </a:r>
          </a:p>
          <a:p>
            <a:pPr marL="285750" indent="-285750">
              <a:buChar char="•"/>
            </a:pPr>
            <a:r>
              <a:rPr lang="en-US" sz="1400">
                <a:solidFill>
                  <a:srgbClr val="002060"/>
                </a:solidFill>
                <a:latin typeface="Noto Sans"/>
                <a:ea typeface="Noto Sans"/>
                <a:cs typeface="Noto Sans"/>
              </a:rPr>
              <a:t>People Safety and Top 3 </a:t>
            </a:r>
            <a:endParaRPr lang="en-US">
              <a:cs typeface="Arial"/>
            </a:endParaRPr>
          </a:p>
          <a:p>
            <a:pPr marL="285750" indent="-285750">
              <a:buFont typeface="Arial,Sans-Serif"/>
              <a:buChar char="•"/>
            </a:pPr>
            <a:r>
              <a:rPr lang="en-US" sz="1400">
                <a:solidFill>
                  <a:srgbClr val="002060"/>
                </a:solidFill>
                <a:latin typeface="Noto Sans"/>
                <a:ea typeface="Noto Sans"/>
                <a:cs typeface="Noto Sans"/>
              </a:rPr>
              <a:t>Significant Safety File Review </a:t>
            </a:r>
          </a:p>
          <a:p>
            <a:pPr marL="285750" indent="-285750">
              <a:buFont typeface="Arial,Sans-Serif"/>
              <a:buChar char="•"/>
            </a:pPr>
            <a:endParaRPr lang="en-US" sz="1400">
              <a:solidFill>
                <a:srgbClr val="002060"/>
              </a:solidFill>
              <a:latin typeface="Noto Sans"/>
              <a:ea typeface="Noto Sans"/>
              <a:cs typeface="Noto Sans"/>
            </a:endParaRPr>
          </a:p>
          <a:p>
            <a:endParaRPr lang="en-US" sz="1400">
              <a:latin typeface="Noto Sans"/>
              <a:ea typeface="Noto Sans"/>
              <a:cs typeface="Noto Sans"/>
            </a:endParaRPr>
          </a:p>
          <a:p>
            <a:endParaRPr lang="en-US" sz="1400">
              <a:latin typeface="Noto Sans"/>
              <a:ea typeface="Noto Sans"/>
              <a:cs typeface="Noto Sans"/>
            </a:endParaRPr>
          </a:p>
          <a:p>
            <a:endParaRPr lang="en-US" sz="1400">
              <a:latin typeface="Noto Sans" panose="020B0502040504020204" pitchFamily="34" charset="0"/>
              <a:ea typeface="Noto Sans" panose="020B0502040504020204" pitchFamily="34" charset="0"/>
              <a:cs typeface="Noto Sans" panose="020B0502040504020204" pitchFamily="34" charset="0"/>
            </a:endParaRPr>
          </a:p>
          <a:p>
            <a:pPr>
              <a:lnSpc>
                <a:spcPct val="150000"/>
              </a:lnSpc>
            </a:pPr>
            <a:endParaRPr lang="en-US" sz="1400">
              <a:latin typeface="Noto Sans" panose="020B0502040504020204" pitchFamily="34" charset="0"/>
              <a:ea typeface="Noto Sans" panose="020B0502040504020204" pitchFamily="34" charset="0"/>
              <a:cs typeface="Noto Sans" panose="020B0502040504020204" pitchFamily="34" charset="0"/>
            </a:endParaRPr>
          </a:p>
          <a:p>
            <a:pPr marL="285750" indent="-285750">
              <a:lnSpc>
                <a:spcPct val="150000"/>
              </a:lnSpc>
              <a:buFont typeface="Arial" panose="020B0604020202020204" pitchFamily="34" charset="0"/>
              <a:buChar char="•"/>
            </a:pPr>
            <a:endParaRPr lang="en-US">
              <a:cs typeface="Arial"/>
            </a:endParaRPr>
          </a:p>
          <a:p>
            <a:pPr marL="285750" indent="-285750">
              <a:lnSpc>
                <a:spcPct val="150000"/>
              </a:lnSpc>
              <a:buFont typeface="Arial" panose="020B0604020202020204" pitchFamily="34" charset="0"/>
              <a:buChar char="•"/>
            </a:pPr>
            <a:endParaRPr lang="en-US">
              <a:cs typeface="Arial"/>
            </a:endParaRPr>
          </a:p>
          <a:p>
            <a:pPr marL="1200150" lvl="2">
              <a:lnSpc>
                <a:spcPct val="100000"/>
              </a:lnSpc>
              <a:buFont typeface="Arial" panose="020B0604020202020204" pitchFamily="34" charset="0"/>
              <a:buChar char="•"/>
            </a:pPr>
            <a:endParaRPr lang="en-US">
              <a:cs typeface="Arial"/>
            </a:endParaRPr>
          </a:p>
          <a:p>
            <a:pPr marL="285750" indent="-285750">
              <a:lnSpc>
                <a:spcPct val="150000"/>
              </a:lnSpc>
              <a:buFont typeface="Arial" panose="020B0604020202020204" pitchFamily="34" charset="0"/>
              <a:buChar char="•"/>
            </a:pPr>
            <a:endParaRPr lang="en-US">
              <a:cs typeface="Arial"/>
            </a:endParaRPr>
          </a:p>
        </p:txBody>
      </p:sp>
      <p:sp>
        <p:nvSpPr>
          <p:cNvPr id="17" name="Rectangle 16">
            <a:extLst>
              <a:ext uri="{FF2B5EF4-FFF2-40B4-BE49-F238E27FC236}">
                <a16:creationId xmlns:a16="http://schemas.microsoft.com/office/drawing/2014/main" id="{A66F830B-8A76-DC91-6741-2ED5551ADDDD}"/>
              </a:ext>
            </a:extLst>
          </p:cNvPr>
          <p:cNvSpPr/>
          <p:nvPr/>
        </p:nvSpPr>
        <p:spPr>
          <a:xfrm>
            <a:off x="6491393" y="1307162"/>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Compliance Monitoring Program</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18" name="TextBox 1">
            <a:extLst>
              <a:ext uri="{FF2B5EF4-FFF2-40B4-BE49-F238E27FC236}">
                <a16:creationId xmlns:a16="http://schemas.microsoft.com/office/drawing/2014/main" id="{D1E4EADA-C27E-1520-975F-283C7CF5B93D}"/>
              </a:ext>
            </a:extLst>
          </p:cNvPr>
          <p:cNvSpPr txBox="1"/>
          <p:nvPr/>
        </p:nvSpPr>
        <p:spPr>
          <a:xfrm>
            <a:off x="6540065" y="1997201"/>
            <a:ext cx="5068802" cy="21739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90000"/>
              </a:lnSpc>
              <a:spcBef>
                <a:spcPts val="1000"/>
              </a:spcBef>
              <a:buFont typeface="Arial"/>
              <a:buChar char="•"/>
            </a:pPr>
            <a:r>
              <a:rPr lang="en-US" sz="1400" b="1">
                <a:solidFill>
                  <a:srgbClr val="002060"/>
                </a:solidFill>
                <a:latin typeface="Noto Sans  "/>
                <a:cs typeface="Arial"/>
              </a:rPr>
              <a:t>Daily Inspections</a:t>
            </a:r>
          </a:p>
          <a:p>
            <a:pPr marL="285750" indent="-285750">
              <a:lnSpc>
                <a:spcPct val="90000"/>
              </a:lnSpc>
              <a:spcBef>
                <a:spcPts val="1000"/>
              </a:spcBef>
              <a:buFont typeface="Arial"/>
              <a:buChar char="•"/>
            </a:pPr>
            <a:r>
              <a:rPr lang="en-US" sz="1400" b="1">
                <a:solidFill>
                  <a:srgbClr val="002060"/>
                </a:solidFill>
                <a:latin typeface="Noto Sans  "/>
                <a:cs typeface="Arial"/>
              </a:rPr>
              <a:t>QCI inspections - Preview</a:t>
            </a:r>
            <a:endParaRPr lang="en-US"/>
          </a:p>
          <a:p>
            <a:pPr marL="285750" indent="-285750">
              <a:lnSpc>
                <a:spcPct val="90000"/>
              </a:lnSpc>
              <a:spcBef>
                <a:spcPts val="1000"/>
              </a:spcBef>
              <a:buFont typeface="Arial"/>
              <a:buChar char="•"/>
            </a:pPr>
            <a:r>
              <a:rPr lang="en-US" sz="1400" b="1">
                <a:solidFill>
                  <a:srgbClr val="002060"/>
                </a:solidFill>
                <a:latin typeface="Noto Sans  "/>
                <a:cs typeface="Arial"/>
              </a:rPr>
              <a:t>QA Inspections – Preview</a:t>
            </a:r>
          </a:p>
          <a:p>
            <a:pPr marL="285750" indent="-285750">
              <a:lnSpc>
                <a:spcPct val="90000"/>
              </a:lnSpc>
              <a:spcBef>
                <a:spcPts val="1000"/>
              </a:spcBef>
              <a:buFont typeface="Arial"/>
              <a:buChar char="•"/>
            </a:pPr>
            <a:r>
              <a:rPr lang="en-US" sz="1400" b="1">
                <a:solidFill>
                  <a:srgbClr val="002060"/>
                </a:solidFill>
                <a:latin typeface="Noto Sans  "/>
                <a:cs typeface="Arial"/>
              </a:rPr>
              <a:t>Training Compliance Monitoring – Future Addition</a:t>
            </a:r>
          </a:p>
          <a:p>
            <a:pPr marL="285750" indent="-285750">
              <a:lnSpc>
                <a:spcPct val="90000"/>
              </a:lnSpc>
              <a:spcBef>
                <a:spcPts val="1000"/>
              </a:spcBef>
              <a:buFont typeface="Arial"/>
              <a:buChar char="•"/>
            </a:pPr>
            <a:endParaRPr lang="en-US" sz="1400" b="1">
              <a:solidFill>
                <a:srgbClr val="002060"/>
              </a:solidFill>
              <a:latin typeface="Noto Sans  "/>
              <a:cs typeface="Arial"/>
            </a:endParaRPr>
          </a:p>
          <a:p>
            <a:pPr marL="285750" indent="-285750">
              <a:lnSpc>
                <a:spcPct val="90000"/>
              </a:lnSpc>
              <a:spcBef>
                <a:spcPts val="1000"/>
              </a:spcBef>
              <a:buFont typeface="Arial,Sans-Serif"/>
              <a:buChar char="•"/>
            </a:pPr>
            <a:endParaRPr lang="en-US" sz="1400" b="1">
              <a:solidFill>
                <a:srgbClr val="FFFFFF"/>
              </a:solidFill>
              <a:latin typeface="Noto Sans  "/>
              <a:cs typeface="Arial"/>
            </a:endParaRPr>
          </a:p>
          <a:p>
            <a:endParaRPr lang="en-US">
              <a:cs typeface="Arial"/>
            </a:endParaRPr>
          </a:p>
        </p:txBody>
      </p:sp>
      <p:sp>
        <p:nvSpPr>
          <p:cNvPr id="19" name="Rectangle 18">
            <a:extLst>
              <a:ext uri="{FF2B5EF4-FFF2-40B4-BE49-F238E27FC236}">
                <a16:creationId xmlns:a16="http://schemas.microsoft.com/office/drawing/2014/main" id="{88178336-BCA2-08A6-4EC1-30D19AB301EE}"/>
              </a:ext>
            </a:extLst>
          </p:cNvPr>
          <p:cNvSpPr/>
          <p:nvPr/>
        </p:nvSpPr>
        <p:spPr>
          <a:xfrm>
            <a:off x="6539843" y="3538446"/>
            <a:ext cx="4287162" cy="338554"/>
          </a:xfrm>
          <a:prstGeom prst="rect">
            <a:avLst/>
          </a:prstGeom>
          <a:solidFill>
            <a:srgbClr val="CC0000"/>
          </a:solid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55">
              <a:defRPr/>
            </a:pPr>
            <a:r>
              <a:rPr lang="en-US" sz="1600" b="1">
                <a:solidFill>
                  <a:schemeClr val="bg1"/>
                </a:solidFill>
                <a:latin typeface="Noto Sans  "/>
                <a:ea typeface="Noto Sans"/>
                <a:cs typeface="Noto Sans"/>
              </a:rPr>
              <a:t>Safety and Quality Updates</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20" name="TextBox 1">
            <a:extLst>
              <a:ext uri="{FF2B5EF4-FFF2-40B4-BE49-F238E27FC236}">
                <a16:creationId xmlns:a16="http://schemas.microsoft.com/office/drawing/2014/main" id="{156D0B8C-DCD3-BE7B-86D7-1134B9C1738B}"/>
              </a:ext>
            </a:extLst>
          </p:cNvPr>
          <p:cNvSpPr txBox="1"/>
          <p:nvPr/>
        </p:nvSpPr>
        <p:spPr>
          <a:xfrm>
            <a:off x="6612131" y="4099150"/>
            <a:ext cx="4214362" cy="21739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90000"/>
              </a:lnSpc>
              <a:spcBef>
                <a:spcPts val="1000"/>
              </a:spcBef>
              <a:buFont typeface="Arial"/>
              <a:buChar char="•"/>
            </a:pPr>
            <a:r>
              <a:rPr lang="en-US" sz="1400" b="1">
                <a:solidFill>
                  <a:srgbClr val="002060"/>
                </a:solidFill>
                <a:latin typeface="Noto Sans  "/>
                <a:cs typeface="Arial"/>
              </a:rPr>
              <a:t>Safety Communications</a:t>
            </a:r>
          </a:p>
          <a:p>
            <a:pPr marL="285750" indent="-285750">
              <a:lnSpc>
                <a:spcPct val="90000"/>
              </a:lnSpc>
              <a:spcBef>
                <a:spcPts val="1000"/>
              </a:spcBef>
              <a:buFont typeface="Arial"/>
              <a:buChar char="•"/>
            </a:pPr>
            <a:r>
              <a:rPr lang="en-US" sz="1400" b="1">
                <a:solidFill>
                  <a:srgbClr val="002060"/>
                </a:solidFill>
                <a:latin typeface="Noto Sans  "/>
                <a:ea typeface="+mn-lt"/>
                <a:cs typeface="+mn-lt"/>
              </a:rPr>
              <a:t>Safety Program Updates</a:t>
            </a:r>
          </a:p>
          <a:p>
            <a:pPr marL="285750" indent="-285750">
              <a:lnSpc>
                <a:spcPct val="90000"/>
              </a:lnSpc>
              <a:spcBef>
                <a:spcPts val="1000"/>
              </a:spcBef>
              <a:buFont typeface="Arial,Sans-Serif"/>
              <a:buChar char="•"/>
            </a:pPr>
            <a:r>
              <a:rPr lang="en-US" sz="1400" b="1">
                <a:solidFill>
                  <a:srgbClr val="002060"/>
                </a:solidFill>
                <a:latin typeface="Noto Sans  "/>
                <a:ea typeface="+mn-lt"/>
                <a:cs typeface="+mn-lt"/>
              </a:rPr>
              <a:t>Online Safety Board updates</a:t>
            </a:r>
          </a:p>
          <a:p>
            <a:pPr marL="285750" indent="-285750">
              <a:lnSpc>
                <a:spcPct val="90000"/>
              </a:lnSpc>
              <a:spcBef>
                <a:spcPts val="1000"/>
              </a:spcBef>
              <a:buFont typeface="Arial,Sans-Serif"/>
              <a:buChar char="•"/>
            </a:pPr>
            <a:endParaRPr lang="en-US" sz="1400" b="1">
              <a:solidFill>
                <a:srgbClr val="002060"/>
              </a:solidFill>
              <a:latin typeface="Noto Sans  "/>
              <a:ea typeface="+mn-lt"/>
              <a:cs typeface="+mn-lt"/>
            </a:endParaRPr>
          </a:p>
          <a:p>
            <a:pPr marL="285750" indent="-285750">
              <a:lnSpc>
                <a:spcPct val="90000"/>
              </a:lnSpc>
              <a:spcBef>
                <a:spcPts val="1000"/>
              </a:spcBef>
              <a:buFont typeface="Arial,Sans-Serif"/>
              <a:buChar char="•"/>
            </a:pPr>
            <a:endParaRPr lang="en-US" sz="1400" b="1">
              <a:solidFill>
                <a:schemeClr val="bg1"/>
              </a:solidFill>
              <a:latin typeface="Noto Sans  "/>
              <a:cs typeface="Arial"/>
            </a:endParaRPr>
          </a:p>
          <a:p>
            <a:pPr marL="285750" indent="-285750">
              <a:lnSpc>
                <a:spcPct val="90000"/>
              </a:lnSpc>
              <a:spcBef>
                <a:spcPts val="1000"/>
              </a:spcBef>
              <a:buFont typeface="Arial,Sans-Serif"/>
              <a:buChar char="•"/>
            </a:pPr>
            <a:endParaRPr lang="en-US" sz="1400" b="1">
              <a:solidFill>
                <a:srgbClr val="FFFFFF"/>
              </a:solidFill>
              <a:latin typeface="Noto Sans  "/>
              <a:cs typeface="Arial"/>
            </a:endParaRPr>
          </a:p>
          <a:p>
            <a:endParaRPr lang="en-US">
              <a:cs typeface="Arial"/>
            </a:endParaRPr>
          </a:p>
        </p:txBody>
      </p:sp>
      <p:sp>
        <p:nvSpPr>
          <p:cNvPr id="22" name="Rectangle 21">
            <a:extLst>
              <a:ext uri="{FF2B5EF4-FFF2-40B4-BE49-F238E27FC236}">
                <a16:creationId xmlns:a16="http://schemas.microsoft.com/office/drawing/2014/main" id="{7D8BC58F-0212-F977-0CEA-41A310B4D1A1}"/>
              </a:ext>
            </a:extLst>
          </p:cNvPr>
          <p:cNvSpPr/>
          <p:nvPr/>
        </p:nvSpPr>
        <p:spPr>
          <a:xfrm>
            <a:off x="6619012" y="5174762"/>
            <a:ext cx="4287162" cy="338554"/>
          </a:xfrm>
          <a:prstGeom prst="rect">
            <a:avLst/>
          </a:prstGeom>
          <a:solidFill>
            <a:srgbClr val="CC0000"/>
          </a:solid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55">
              <a:defRPr/>
            </a:pPr>
            <a:r>
              <a:rPr lang="en-US" sz="1600" b="1">
                <a:solidFill>
                  <a:schemeClr val="bg1"/>
                </a:solidFill>
                <a:latin typeface="Noto Sans  "/>
                <a:ea typeface="Noto Sans"/>
                <a:cs typeface="Noto Sans"/>
              </a:rPr>
              <a:t>Safety Round Table </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23" name="TextBox 1">
            <a:extLst>
              <a:ext uri="{FF2B5EF4-FFF2-40B4-BE49-F238E27FC236}">
                <a16:creationId xmlns:a16="http://schemas.microsoft.com/office/drawing/2014/main" id="{41A119AB-A180-379B-C733-1CB44A2AB229}"/>
              </a:ext>
            </a:extLst>
          </p:cNvPr>
          <p:cNvSpPr txBox="1"/>
          <p:nvPr/>
        </p:nvSpPr>
        <p:spPr>
          <a:xfrm>
            <a:off x="6513171" y="5613967"/>
            <a:ext cx="4244050" cy="14014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90000"/>
              </a:lnSpc>
              <a:spcBef>
                <a:spcPts val="1000"/>
              </a:spcBef>
              <a:buFont typeface="Arial"/>
              <a:buChar char="•"/>
            </a:pPr>
            <a:r>
              <a:rPr lang="en-US" sz="1400" b="1">
                <a:solidFill>
                  <a:srgbClr val="002060"/>
                </a:solidFill>
                <a:latin typeface="Noto Sans  "/>
                <a:ea typeface="+mn-lt"/>
                <a:cs typeface="+mn-lt"/>
              </a:rPr>
              <a:t>Station and Regional Safety engagement discussion round table </a:t>
            </a:r>
          </a:p>
          <a:p>
            <a:pPr marL="285750" indent="-285750">
              <a:lnSpc>
                <a:spcPct val="90000"/>
              </a:lnSpc>
              <a:spcBef>
                <a:spcPts val="1000"/>
              </a:spcBef>
              <a:buFont typeface="Arial,Sans-Serif"/>
              <a:buChar char="•"/>
            </a:pPr>
            <a:endParaRPr lang="en-US" sz="1400" b="1">
              <a:solidFill>
                <a:schemeClr val="bg1"/>
              </a:solidFill>
              <a:latin typeface="Noto Sans  "/>
              <a:cs typeface="Arial"/>
            </a:endParaRPr>
          </a:p>
          <a:p>
            <a:pPr marL="285750" indent="-285750">
              <a:lnSpc>
                <a:spcPct val="90000"/>
              </a:lnSpc>
              <a:spcBef>
                <a:spcPts val="1000"/>
              </a:spcBef>
              <a:buFont typeface="Arial,Sans-Serif"/>
              <a:buChar char="•"/>
            </a:pPr>
            <a:endParaRPr lang="en-US" sz="1400" b="1">
              <a:solidFill>
                <a:srgbClr val="FFFFFF"/>
              </a:solidFill>
              <a:latin typeface="Noto Sans  "/>
              <a:cs typeface="Arial"/>
            </a:endParaRPr>
          </a:p>
          <a:p>
            <a:endParaRPr lang="en-US">
              <a:cs typeface="Arial"/>
            </a:endParaRPr>
          </a:p>
        </p:txBody>
      </p:sp>
    </p:spTree>
    <p:extLst>
      <p:ext uri="{BB962C8B-B14F-4D97-AF65-F5344CB8AC3E}">
        <p14:creationId xmlns:p14="http://schemas.microsoft.com/office/powerpoint/2010/main" val="2241970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BTW QC </a:t>
            </a:r>
            <a:r>
              <a:rPr lang="en-US" sz="2400">
                <a:latin typeface="Noto Sans  "/>
                <a:cs typeface="Arial"/>
              </a:rPr>
              <a:t>Audit</a:t>
            </a:r>
            <a:r>
              <a:rPr lang="en-US" sz="2200">
                <a:latin typeface="Noto Sans  "/>
                <a:cs typeface="Arial"/>
              </a:rPr>
              <a:t> Activities</a:t>
            </a: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7" name="Rectangle 6">
            <a:extLst>
              <a:ext uri="{FF2B5EF4-FFF2-40B4-BE49-F238E27FC236}">
                <a16:creationId xmlns:a16="http://schemas.microsoft.com/office/drawing/2014/main" id="{908CFE4F-8EE8-3C5C-58B9-27542C6780E4}"/>
              </a:ext>
            </a:extLst>
          </p:cNvPr>
          <p:cNvSpPr/>
          <p:nvPr/>
        </p:nvSpPr>
        <p:spPr>
          <a:xfrm>
            <a:off x="6766892" y="253610"/>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Major Findings</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12" name="Rectangle 11">
            <a:extLst>
              <a:ext uri="{FF2B5EF4-FFF2-40B4-BE49-F238E27FC236}">
                <a16:creationId xmlns:a16="http://schemas.microsoft.com/office/drawing/2014/main" id="{96F5E2C0-47C4-AC06-F54B-28F87C8C3766}"/>
              </a:ext>
            </a:extLst>
          </p:cNvPr>
          <p:cNvSpPr/>
          <p:nvPr/>
        </p:nvSpPr>
        <p:spPr>
          <a:xfrm>
            <a:off x="6713104" y="1399463"/>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Trends YTD</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9" name="TextBox 8">
            <a:extLst>
              <a:ext uri="{FF2B5EF4-FFF2-40B4-BE49-F238E27FC236}">
                <a16:creationId xmlns:a16="http://schemas.microsoft.com/office/drawing/2014/main" id="{76409477-94E5-DDF4-444A-466697A08613}"/>
              </a:ext>
            </a:extLst>
          </p:cNvPr>
          <p:cNvSpPr txBox="1"/>
          <p:nvPr/>
        </p:nvSpPr>
        <p:spPr>
          <a:xfrm>
            <a:off x="250371" y="2188029"/>
            <a:ext cx="4074228" cy="307777"/>
          </a:xfrm>
          <a:prstGeom prst="rect">
            <a:avLst/>
          </a:prstGeom>
          <a:noFill/>
        </p:spPr>
        <p:txBody>
          <a:bodyPr wrap="square" lIns="91440" tIns="45720" rIns="91440" bIns="45720" rtlCol="0" anchor="t">
            <a:spAutoFit/>
          </a:bodyPr>
          <a:lstStyle/>
          <a:p>
            <a:endParaRPr lang="en-CA" sz="1400">
              <a:solidFill>
                <a:srgbClr val="002060"/>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7" name="Picture 16">
            <a:extLst>
              <a:ext uri="{FF2B5EF4-FFF2-40B4-BE49-F238E27FC236}">
                <a16:creationId xmlns:a16="http://schemas.microsoft.com/office/drawing/2014/main" id="{4A8EDAEF-6B17-9251-8FEB-8129DC319F3B}"/>
              </a:ext>
            </a:extLst>
          </p:cNvPr>
          <p:cNvPicPr>
            <a:picLocks noChangeAspect="1"/>
          </p:cNvPicPr>
          <p:nvPr/>
        </p:nvPicPr>
        <p:blipFill>
          <a:blip r:embed="rId4"/>
          <a:stretch>
            <a:fillRect/>
          </a:stretch>
        </p:blipFill>
        <p:spPr>
          <a:xfrm>
            <a:off x="137299" y="4632654"/>
            <a:ext cx="226143" cy="1108102"/>
          </a:xfrm>
          <a:prstGeom prst="rect">
            <a:avLst/>
          </a:prstGeom>
        </p:spPr>
      </p:pic>
      <p:sp>
        <p:nvSpPr>
          <p:cNvPr id="18" name="TextBox 17">
            <a:extLst>
              <a:ext uri="{FF2B5EF4-FFF2-40B4-BE49-F238E27FC236}">
                <a16:creationId xmlns:a16="http://schemas.microsoft.com/office/drawing/2014/main" id="{F2071861-B5CE-07B1-0477-B0DFB2D41C8A}"/>
              </a:ext>
            </a:extLst>
          </p:cNvPr>
          <p:cNvSpPr txBox="1"/>
          <p:nvPr/>
        </p:nvSpPr>
        <p:spPr>
          <a:xfrm>
            <a:off x="6766892" y="592164"/>
            <a:ext cx="4233374" cy="369332"/>
          </a:xfrm>
          <a:prstGeom prst="rect">
            <a:avLst/>
          </a:prstGeom>
          <a:noFill/>
        </p:spPr>
        <p:txBody>
          <a:bodyPr wrap="square" rtlCol="0">
            <a:spAutoFit/>
          </a:bodyPr>
          <a:lstStyle/>
          <a:p>
            <a:r>
              <a:rPr lang="en-CA"/>
              <a:t>- No major findings</a:t>
            </a:r>
          </a:p>
        </p:txBody>
      </p:sp>
      <p:pic>
        <p:nvPicPr>
          <p:cNvPr id="3" name="Picture 2">
            <a:extLst>
              <a:ext uri="{FF2B5EF4-FFF2-40B4-BE49-F238E27FC236}">
                <a16:creationId xmlns:a16="http://schemas.microsoft.com/office/drawing/2014/main" id="{B03EDAB5-7A00-AFC9-1394-70B6FAD9C965}"/>
              </a:ext>
            </a:extLst>
          </p:cNvPr>
          <p:cNvPicPr>
            <a:picLocks noChangeAspect="1"/>
          </p:cNvPicPr>
          <p:nvPr/>
        </p:nvPicPr>
        <p:blipFill>
          <a:blip r:embed="rId5"/>
          <a:stretch>
            <a:fillRect/>
          </a:stretch>
        </p:blipFill>
        <p:spPr>
          <a:xfrm>
            <a:off x="789230" y="1389804"/>
            <a:ext cx="3842872" cy="2932718"/>
          </a:xfrm>
          <a:prstGeom prst="rect">
            <a:avLst/>
          </a:prstGeom>
        </p:spPr>
      </p:pic>
      <p:pic>
        <p:nvPicPr>
          <p:cNvPr id="13" name="Picture 12">
            <a:extLst>
              <a:ext uri="{FF2B5EF4-FFF2-40B4-BE49-F238E27FC236}">
                <a16:creationId xmlns:a16="http://schemas.microsoft.com/office/drawing/2014/main" id="{BFA9C753-DDDB-5DF1-AADC-32BCC5C3A364}"/>
              </a:ext>
            </a:extLst>
          </p:cNvPr>
          <p:cNvPicPr>
            <a:picLocks noChangeAspect="1"/>
          </p:cNvPicPr>
          <p:nvPr/>
        </p:nvPicPr>
        <p:blipFill>
          <a:blip r:embed="rId6"/>
          <a:stretch>
            <a:fillRect/>
          </a:stretch>
        </p:blipFill>
        <p:spPr>
          <a:xfrm>
            <a:off x="6096000" y="1861837"/>
            <a:ext cx="6096000" cy="1076325"/>
          </a:xfrm>
          <a:prstGeom prst="rect">
            <a:avLst/>
          </a:prstGeom>
        </p:spPr>
      </p:pic>
      <p:pic>
        <p:nvPicPr>
          <p:cNvPr id="16" name="Picture 15">
            <a:extLst>
              <a:ext uri="{FF2B5EF4-FFF2-40B4-BE49-F238E27FC236}">
                <a16:creationId xmlns:a16="http://schemas.microsoft.com/office/drawing/2014/main" id="{D7D1AE47-8357-2243-8B77-ADE6F40E4516}"/>
              </a:ext>
            </a:extLst>
          </p:cNvPr>
          <p:cNvPicPr>
            <a:picLocks noChangeAspect="1"/>
          </p:cNvPicPr>
          <p:nvPr/>
        </p:nvPicPr>
        <p:blipFill>
          <a:blip r:embed="rId7"/>
          <a:stretch>
            <a:fillRect/>
          </a:stretch>
        </p:blipFill>
        <p:spPr>
          <a:xfrm>
            <a:off x="390133" y="4411019"/>
            <a:ext cx="8858250" cy="1419225"/>
          </a:xfrm>
          <a:prstGeom prst="rect">
            <a:avLst/>
          </a:prstGeom>
        </p:spPr>
      </p:pic>
    </p:spTree>
    <p:extLst>
      <p:ext uri="{BB962C8B-B14F-4D97-AF65-F5344CB8AC3E}">
        <p14:creationId xmlns:p14="http://schemas.microsoft.com/office/powerpoint/2010/main" val="852851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endParaRPr lang="en-US" sz="2200">
              <a:latin typeface="Noto Sans  "/>
              <a:cs typeface="Arial"/>
            </a:endParaRPr>
          </a:p>
          <a:p>
            <a:r>
              <a:rPr lang="en-US" sz="2200">
                <a:latin typeface="Noto Sans  "/>
                <a:cs typeface="Arial"/>
              </a:rPr>
              <a:t>Station QA Audit Activities</a:t>
            </a:r>
            <a:endParaRPr lang="en-US"/>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6" name="Rectangle 5">
            <a:extLst>
              <a:ext uri="{FF2B5EF4-FFF2-40B4-BE49-F238E27FC236}">
                <a16:creationId xmlns:a16="http://schemas.microsoft.com/office/drawing/2014/main" id="{0755D79C-3CF4-791A-6159-4D0737F96695}"/>
              </a:ext>
            </a:extLst>
          </p:cNvPr>
          <p:cNvSpPr/>
          <p:nvPr/>
        </p:nvSpPr>
        <p:spPr>
          <a:xfrm>
            <a:off x="148145" y="1374199"/>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Station QA  Audit Results</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7" name="Rectangle 6">
            <a:extLst>
              <a:ext uri="{FF2B5EF4-FFF2-40B4-BE49-F238E27FC236}">
                <a16:creationId xmlns:a16="http://schemas.microsoft.com/office/drawing/2014/main" id="{908CFE4F-8EE8-3C5C-58B9-27542C6780E4}"/>
              </a:ext>
            </a:extLst>
          </p:cNvPr>
          <p:cNvSpPr/>
          <p:nvPr/>
        </p:nvSpPr>
        <p:spPr>
          <a:xfrm>
            <a:off x="7797833" y="1374199"/>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Major Findings</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12" name="Rectangle 11">
            <a:extLst>
              <a:ext uri="{FF2B5EF4-FFF2-40B4-BE49-F238E27FC236}">
                <a16:creationId xmlns:a16="http://schemas.microsoft.com/office/drawing/2014/main" id="{96F5E2C0-47C4-AC06-F54B-28F87C8C3766}"/>
              </a:ext>
            </a:extLst>
          </p:cNvPr>
          <p:cNvSpPr/>
          <p:nvPr/>
        </p:nvSpPr>
        <p:spPr>
          <a:xfrm>
            <a:off x="7797833" y="3452381"/>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Trends </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13" name="Rectangle 12">
            <a:extLst>
              <a:ext uri="{FF2B5EF4-FFF2-40B4-BE49-F238E27FC236}">
                <a16:creationId xmlns:a16="http://schemas.microsoft.com/office/drawing/2014/main" id="{FDC2C21D-98D9-5742-1677-0C6E9B682FA9}"/>
              </a:ext>
            </a:extLst>
          </p:cNvPr>
          <p:cNvSpPr/>
          <p:nvPr/>
        </p:nvSpPr>
        <p:spPr>
          <a:xfrm>
            <a:off x="148144" y="3452381"/>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 Scheduled Audits</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graphicFrame>
        <p:nvGraphicFramePr>
          <p:cNvPr id="17" name="Table 16">
            <a:extLst>
              <a:ext uri="{FF2B5EF4-FFF2-40B4-BE49-F238E27FC236}">
                <a16:creationId xmlns:a16="http://schemas.microsoft.com/office/drawing/2014/main" id="{6C91339D-515F-6DC9-9FF4-9BFAC39743AA}"/>
              </a:ext>
            </a:extLst>
          </p:cNvPr>
          <p:cNvGraphicFramePr>
            <a:graphicFrameLocks noGrp="1"/>
          </p:cNvGraphicFramePr>
          <p:nvPr>
            <p:extLst>
              <p:ext uri="{D42A27DB-BD31-4B8C-83A1-F6EECF244321}">
                <p14:modId xmlns:p14="http://schemas.microsoft.com/office/powerpoint/2010/main" val="2028246705"/>
              </p:ext>
            </p:extLst>
          </p:nvPr>
        </p:nvGraphicFramePr>
        <p:xfrm>
          <a:off x="148439" y="1870363"/>
          <a:ext cx="7564858" cy="1066800"/>
        </p:xfrm>
        <a:graphic>
          <a:graphicData uri="http://schemas.openxmlformats.org/drawingml/2006/table">
            <a:tbl>
              <a:tblPr firstRow="1" bandRow="1">
                <a:tableStyleId>{5C22544A-7EE6-4342-B048-85BDC9FD1C3A}</a:tableStyleId>
              </a:tblPr>
              <a:tblGrid>
                <a:gridCol w="593766">
                  <a:extLst>
                    <a:ext uri="{9D8B030D-6E8A-4147-A177-3AD203B41FA5}">
                      <a16:colId xmlns:a16="http://schemas.microsoft.com/office/drawing/2014/main" val="2682082641"/>
                    </a:ext>
                  </a:extLst>
                </a:gridCol>
                <a:gridCol w="722149">
                  <a:extLst>
                    <a:ext uri="{9D8B030D-6E8A-4147-A177-3AD203B41FA5}">
                      <a16:colId xmlns:a16="http://schemas.microsoft.com/office/drawing/2014/main" val="2146054619"/>
                    </a:ext>
                  </a:extLst>
                </a:gridCol>
                <a:gridCol w="1224642">
                  <a:extLst>
                    <a:ext uri="{9D8B030D-6E8A-4147-A177-3AD203B41FA5}">
                      <a16:colId xmlns:a16="http://schemas.microsoft.com/office/drawing/2014/main" val="3749426306"/>
                    </a:ext>
                  </a:extLst>
                </a:gridCol>
                <a:gridCol w="939415">
                  <a:extLst>
                    <a:ext uri="{9D8B030D-6E8A-4147-A177-3AD203B41FA5}">
                      <a16:colId xmlns:a16="http://schemas.microsoft.com/office/drawing/2014/main" val="2317271369"/>
                    </a:ext>
                  </a:extLst>
                </a:gridCol>
                <a:gridCol w="1140797">
                  <a:extLst>
                    <a:ext uri="{9D8B030D-6E8A-4147-A177-3AD203B41FA5}">
                      <a16:colId xmlns:a16="http://schemas.microsoft.com/office/drawing/2014/main" val="1622376068"/>
                    </a:ext>
                  </a:extLst>
                </a:gridCol>
                <a:gridCol w="766947">
                  <a:extLst>
                    <a:ext uri="{9D8B030D-6E8A-4147-A177-3AD203B41FA5}">
                      <a16:colId xmlns:a16="http://schemas.microsoft.com/office/drawing/2014/main" val="1604775349"/>
                    </a:ext>
                  </a:extLst>
                </a:gridCol>
                <a:gridCol w="816428">
                  <a:extLst>
                    <a:ext uri="{9D8B030D-6E8A-4147-A177-3AD203B41FA5}">
                      <a16:colId xmlns:a16="http://schemas.microsoft.com/office/drawing/2014/main" val="3150843650"/>
                    </a:ext>
                  </a:extLst>
                </a:gridCol>
                <a:gridCol w="1360714">
                  <a:extLst>
                    <a:ext uri="{9D8B030D-6E8A-4147-A177-3AD203B41FA5}">
                      <a16:colId xmlns:a16="http://schemas.microsoft.com/office/drawing/2014/main" val="2342229660"/>
                    </a:ext>
                  </a:extLst>
                </a:gridCol>
              </a:tblGrid>
              <a:tr h="403085">
                <a:tc>
                  <a:txBody>
                    <a:bodyPr/>
                    <a:lstStyle/>
                    <a:p>
                      <a:pPr algn="ctr"/>
                      <a:r>
                        <a:rPr lang="en-US" sz="1400">
                          <a:effectLst/>
                          <a:latin typeface="Noto Sans  "/>
                        </a:rPr>
                        <a:t>Date </a:t>
                      </a:r>
                    </a:p>
                  </a:txBody>
                  <a:tcPr marL="0" marR="0" marT="0" marB="0" anchor="ctr">
                    <a:solidFill>
                      <a:schemeClr val="tx2"/>
                    </a:solidFill>
                  </a:tcPr>
                </a:tc>
                <a:tc>
                  <a:txBody>
                    <a:bodyPr/>
                    <a:lstStyle/>
                    <a:p>
                      <a:pPr algn="ctr"/>
                      <a:r>
                        <a:rPr lang="en-US" sz="1400">
                          <a:effectLst/>
                          <a:latin typeface="Noto Sans  "/>
                        </a:rPr>
                        <a:t>Station</a:t>
                      </a:r>
                    </a:p>
                  </a:txBody>
                  <a:tcPr marL="0" marR="0" marT="0" marB="0" anchor="ctr">
                    <a:solidFill>
                      <a:schemeClr val="tx2"/>
                    </a:solidFill>
                  </a:tcPr>
                </a:tc>
                <a:tc>
                  <a:txBody>
                    <a:bodyPr/>
                    <a:lstStyle/>
                    <a:p>
                      <a:pPr algn="ctr"/>
                      <a:r>
                        <a:rPr lang="en-US" sz="1400">
                          <a:effectLst/>
                          <a:latin typeface="Noto Sans  "/>
                        </a:rPr>
                        <a:t>Internal/ Airline</a:t>
                      </a:r>
                    </a:p>
                  </a:txBody>
                  <a:tcPr marL="0" marR="0" marT="0" marB="0" anchor="ctr">
                    <a:solidFill>
                      <a:schemeClr val="tx2"/>
                    </a:solidFill>
                  </a:tcPr>
                </a:tc>
                <a:tc>
                  <a:txBody>
                    <a:bodyPr/>
                    <a:lstStyle/>
                    <a:p>
                      <a:pPr lvl="0" algn="ctr">
                        <a:buNone/>
                      </a:pPr>
                      <a:r>
                        <a:rPr lang="en-US" sz="1400">
                          <a:effectLst/>
                          <a:latin typeface="Noto Sans  "/>
                        </a:rPr>
                        <a:t>Findings</a:t>
                      </a:r>
                    </a:p>
                  </a:txBody>
                  <a:tcPr marL="0" marR="0" marT="0" marB="0" anchor="ctr">
                    <a:solidFill>
                      <a:schemeClr val="tx2"/>
                    </a:solidFill>
                  </a:tcPr>
                </a:tc>
                <a:tc>
                  <a:txBody>
                    <a:bodyPr/>
                    <a:lstStyle/>
                    <a:p>
                      <a:pPr algn="ctr"/>
                      <a:r>
                        <a:rPr lang="en-US" sz="1400">
                          <a:effectLst/>
                          <a:latin typeface="Noto Sans  "/>
                        </a:rPr>
                        <a:t>Major Findings</a:t>
                      </a:r>
                    </a:p>
                  </a:txBody>
                  <a:tcPr marL="0" marR="0" marT="0" marB="0" anchor="ctr">
                    <a:solidFill>
                      <a:schemeClr val="tx2"/>
                    </a:solidFill>
                  </a:tcPr>
                </a:tc>
                <a:tc>
                  <a:txBody>
                    <a:bodyPr/>
                    <a:lstStyle/>
                    <a:p>
                      <a:pPr algn="ctr"/>
                      <a:r>
                        <a:rPr lang="en-US" sz="1400">
                          <a:effectLst/>
                          <a:latin typeface="Noto Sans  "/>
                        </a:rPr>
                        <a:t>Findings-BTW</a:t>
                      </a:r>
                    </a:p>
                  </a:txBody>
                  <a:tcPr marL="0" marR="0" marT="0" marB="0" anchor="ctr">
                    <a:solidFill>
                      <a:schemeClr val="tx2"/>
                    </a:solidFill>
                  </a:tcPr>
                </a:tc>
                <a:tc>
                  <a:txBody>
                    <a:bodyPr/>
                    <a:lstStyle/>
                    <a:p>
                      <a:pPr lvl="0" algn="ctr">
                        <a:buNone/>
                      </a:pPr>
                      <a:r>
                        <a:rPr lang="en-US" sz="1400">
                          <a:effectLst/>
                          <a:latin typeface="Noto Sans  "/>
                        </a:rPr>
                        <a:t>Findings- ATW</a:t>
                      </a:r>
                    </a:p>
                  </a:txBody>
                  <a:tcPr marL="0" marR="0" marT="0" marB="0" anchor="ctr">
                    <a:solidFill>
                      <a:schemeClr val="tx2"/>
                    </a:solidFill>
                  </a:tcPr>
                </a:tc>
                <a:tc>
                  <a:txBody>
                    <a:bodyPr/>
                    <a:lstStyle/>
                    <a:p>
                      <a:pPr algn="ctr"/>
                      <a:r>
                        <a:rPr lang="en-US" sz="1400">
                          <a:effectLst/>
                          <a:latin typeface="Noto Sans  "/>
                        </a:rPr>
                        <a:t>Observations</a:t>
                      </a:r>
                    </a:p>
                  </a:txBody>
                  <a:tcPr marL="0" marR="0" marT="0" marB="0" anchor="ctr">
                    <a:solidFill>
                      <a:schemeClr val="tx2"/>
                    </a:solidFill>
                  </a:tcPr>
                </a:tc>
                <a:extLst>
                  <a:ext uri="{0D108BD9-81ED-4DB2-BD59-A6C34878D82A}">
                    <a16:rowId xmlns:a16="http://schemas.microsoft.com/office/drawing/2014/main" val="3128499397"/>
                  </a:ext>
                </a:extLst>
              </a:tr>
              <a:tr h="182880">
                <a:tc>
                  <a:txBody>
                    <a:bodyPr/>
                    <a:lstStyle/>
                    <a:p>
                      <a:pPr lvl="0" algn="ctr">
                        <a:buNone/>
                      </a:pPr>
                      <a:r>
                        <a:rPr lang="en-US" sz="1400">
                          <a:solidFill>
                            <a:srgbClr val="002060"/>
                          </a:solidFill>
                          <a:effectLst/>
                          <a:latin typeface="Noto Sans  "/>
                        </a:rPr>
                        <a:t>May 2nd</a:t>
                      </a:r>
                    </a:p>
                  </a:txBody>
                  <a:tcPr marL="0" marR="0" marT="0" marB="0" anchor="ctr"/>
                </a:tc>
                <a:tc>
                  <a:txBody>
                    <a:bodyPr/>
                    <a:lstStyle/>
                    <a:p>
                      <a:pPr lvl="0" algn="ctr">
                        <a:buNone/>
                      </a:pPr>
                      <a:r>
                        <a:rPr lang="en-US" sz="1400">
                          <a:solidFill>
                            <a:srgbClr val="002060"/>
                          </a:solidFill>
                          <a:latin typeface="Noto Sans  "/>
                        </a:rPr>
                        <a:t>YYF</a:t>
                      </a:r>
                    </a:p>
                  </a:txBody>
                  <a:tcPr marL="0" marR="0" marT="0" marB="0" anchor="ctr"/>
                </a:tc>
                <a:tc>
                  <a:txBody>
                    <a:bodyPr/>
                    <a:lstStyle/>
                    <a:p>
                      <a:pPr lvl="0" algn="ctr">
                        <a:buNone/>
                      </a:pPr>
                      <a:r>
                        <a:rPr lang="en-US" sz="1400">
                          <a:solidFill>
                            <a:srgbClr val="002060"/>
                          </a:solidFill>
                          <a:latin typeface="Noto Sans  "/>
                        </a:rPr>
                        <a:t>WestJet</a:t>
                      </a:r>
                    </a:p>
                  </a:txBody>
                  <a:tcPr marL="0" marR="0" marT="0" marB="0" anchor="ctr"/>
                </a:tc>
                <a:tc>
                  <a:txBody>
                    <a:bodyPr/>
                    <a:lstStyle/>
                    <a:p>
                      <a:pPr lvl="0" algn="ctr">
                        <a:buNone/>
                      </a:pPr>
                      <a:r>
                        <a:rPr lang="en-US" sz="1400">
                          <a:solidFill>
                            <a:srgbClr val="002060"/>
                          </a:solidFill>
                          <a:latin typeface="Noto Sans  "/>
                        </a:rPr>
                        <a:t>0</a:t>
                      </a:r>
                    </a:p>
                  </a:txBody>
                  <a:tcPr marL="0" marR="0" marT="0" marB="0" anchor="ctr"/>
                </a:tc>
                <a:tc>
                  <a:txBody>
                    <a:bodyPr/>
                    <a:lstStyle/>
                    <a:p>
                      <a:pPr lvl="0" algn="ctr">
                        <a:buNone/>
                      </a:pPr>
                      <a:r>
                        <a:rPr lang="en-US" sz="1400">
                          <a:solidFill>
                            <a:srgbClr val="002060"/>
                          </a:solidFill>
                          <a:latin typeface="Noto Sans  "/>
                        </a:rPr>
                        <a:t>0</a:t>
                      </a:r>
                    </a:p>
                  </a:txBody>
                  <a:tcPr marL="0" marR="0" marT="0" marB="0" anchor="ctr"/>
                </a:tc>
                <a:tc>
                  <a:txBody>
                    <a:bodyPr/>
                    <a:lstStyle/>
                    <a:p>
                      <a:pPr lvl="0" algn="ctr">
                        <a:buNone/>
                      </a:pPr>
                      <a:r>
                        <a:rPr lang="en-US" sz="1400">
                          <a:solidFill>
                            <a:srgbClr val="002060"/>
                          </a:solidFill>
                          <a:latin typeface="Noto Sans  "/>
                        </a:rPr>
                        <a:t>0</a:t>
                      </a:r>
                    </a:p>
                  </a:txBody>
                  <a:tcPr marL="0" marR="0" marT="0" marB="0" anchor="ctr"/>
                </a:tc>
                <a:tc>
                  <a:txBody>
                    <a:bodyPr/>
                    <a:lstStyle/>
                    <a:p>
                      <a:pPr lvl="0" algn="ctr">
                        <a:buNone/>
                      </a:pPr>
                      <a:r>
                        <a:rPr lang="en-US" sz="1400">
                          <a:solidFill>
                            <a:srgbClr val="002060"/>
                          </a:solidFill>
                          <a:latin typeface="Noto Sans  "/>
                        </a:rPr>
                        <a:t>0</a:t>
                      </a:r>
                    </a:p>
                  </a:txBody>
                  <a:tcPr marL="0" marR="0" marT="0" marB="0" anchor="ctr"/>
                </a:tc>
                <a:tc>
                  <a:txBody>
                    <a:bodyPr/>
                    <a:lstStyle/>
                    <a:p>
                      <a:pPr lvl="0" algn="ctr">
                        <a:buNone/>
                      </a:pPr>
                      <a:r>
                        <a:rPr lang="en-US" sz="1400">
                          <a:solidFill>
                            <a:srgbClr val="002060"/>
                          </a:solidFill>
                          <a:latin typeface="Noto Sans  "/>
                        </a:rPr>
                        <a:t>3</a:t>
                      </a:r>
                    </a:p>
                  </a:txBody>
                  <a:tcPr marL="0" marR="0" marT="0" marB="0" anchor="ctr"/>
                </a:tc>
                <a:extLst>
                  <a:ext uri="{0D108BD9-81ED-4DB2-BD59-A6C34878D82A}">
                    <a16:rowId xmlns:a16="http://schemas.microsoft.com/office/drawing/2014/main" val="1249464296"/>
                  </a:ext>
                </a:extLst>
              </a:tr>
              <a:tr h="182880">
                <a:tc>
                  <a:txBody>
                    <a:bodyPr/>
                    <a:lstStyle/>
                    <a:p>
                      <a:pPr lvl="0" algn="ctr">
                        <a:buNone/>
                      </a:pPr>
                      <a:endParaRPr lang="en-US" sz="1400">
                        <a:solidFill>
                          <a:srgbClr val="002060"/>
                        </a:solidFill>
                        <a:effectLst/>
                        <a:latin typeface="Noto Sans  "/>
                      </a:endParaRPr>
                    </a:p>
                  </a:txBody>
                  <a:tcPr marL="0" marR="0" marT="0" marB="0" anchor="ctr"/>
                </a:tc>
                <a:tc>
                  <a:txBody>
                    <a:bodyPr/>
                    <a:lstStyle/>
                    <a:p>
                      <a:pPr algn="ctr"/>
                      <a:endParaRPr lang="en-US" sz="1400">
                        <a:solidFill>
                          <a:srgbClr val="002060"/>
                        </a:solidFill>
                        <a:latin typeface="Noto Sans  "/>
                      </a:endParaRPr>
                    </a:p>
                  </a:txBody>
                  <a:tcPr marL="0" marR="0" marT="0" marB="0" anchor="ctr"/>
                </a:tc>
                <a:tc>
                  <a:txBody>
                    <a:bodyPr/>
                    <a:lstStyle/>
                    <a:p>
                      <a:pPr algn="ctr"/>
                      <a:endParaRPr lang="en-US" sz="1400">
                        <a:solidFill>
                          <a:srgbClr val="002060"/>
                        </a:solidFill>
                        <a:latin typeface="Noto Sans  "/>
                      </a:endParaRPr>
                    </a:p>
                  </a:txBody>
                  <a:tcPr marL="0" marR="0" marT="0" marB="0" anchor="ctr"/>
                </a:tc>
                <a:tc>
                  <a:txBody>
                    <a:bodyPr/>
                    <a:lstStyle/>
                    <a:p>
                      <a:pPr lvl="0" algn="ctr">
                        <a:buNone/>
                      </a:pPr>
                      <a:endParaRPr lang="en-US" sz="1400">
                        <a:solidFill>
                          <a:srgbClr val="002060"/>
                        </a:solidFill>
                        <a:latin typeface="Noto Sans  "/>
                      </a:endParaRPr>
                    </a:p>
                  </a:txBody>
                  <a:tcPr marL="0" marR="0" marT="0" marB="0" anchor="ctr"/>
                </a:tc>
                <a:tc>
                  <a:txBody>
                    <a:bodyPr/>
                    <a:lstStyle/>
                    <a:p>
                      <a:pPr algn="ctr"/>
                      <a:endParaRPr lang="en-US" sz="1400">
                        <a:solidFill>
                          <a:srgbClr val="002060"/>
                        </a:solidFill>
                        <a:latin typeface="Noto Sans  "/>
                      </a:endParaRPr>
                    </a:p>
                  </a:txBody>
                  <a:tcPr marL="0" marR="0" marT="0" marB="0" anchor="ctr"/>
                </a:tc>
                <a:tc>
                  <a:txBody>
                    <a:bodyPr/>
                    <a:lstStyle/>
                    <a:p>
                      <a:pPr algn="ctr"/>
                      <a:endParaRPr lang="en-US" sz="1400">
                        <a:solidFill>
                          <a:srgbClr val="002060"/>
                        </a:solidFill>
                        <a:latin typeface="Noto Sans  "/>
                      </a:endParaRPr>
                    </a:p>
                  </a:txBody>
                  <a:tcPr marL="0" marR="0" marT="0" marB="0" anchor="ctr"/>
                </a:tc>
                <a:tc>
                  <a:txBody>
                    <a:bodyPr/>
                    <a:lstStyle/>
                    <a:p>
                      <a:pPr lvl="0" algn="ctr">
                        <a:buNone/>
                      </a:pPr>
                      <a:endParaRPr lang="en-US" sz="1400">
                        <a:solidFill>
                          <a:srgbClr val="002060"/>
                        </a:solidFill>
                        <a:latin typeface="Noto Sans  "/>
                      </a:endParaRPr>
                    </a:p>
                  </a:txBody>
                  <a:tcPr marL="0" marR="0" marT="0" marB="0" anchor="ctr"/>
                </a:tc>
                <a:tc>
                  <a:txBody>
                    <a:bodyPr/>
                    <a:lstStyle/>
                    <a:p>
                      <a:pPr algn="ctr"/>
                      <a:endParaRPr lang="en-US" sz="1400">
                        <a:solidFill>
                          <a:srgbClr val="002060"/>
                        </a:solidFill>
                        <a:latin typeface="Noto Sans  "/>
                      </a:endParaRPr>
                    </a:p>
                  </a:txBody>
                  <a:tcPr marL="0" marR="0" marT="0" marB="0" anchor="ctr"/>
                </a:tc>
                <a:extLst>
                  <a:ext uri="{0D108BD9-81ED-4DB2-BD59-A6C34878D82A}">
                    <a16:rowId xmlns:a16="http://schemas.microsoft.com/office/drawing/2014/main" val="2568182911"/>
                  </a:ext>
                </a:extLst>
              </a:tr>
            </a:tbl>
          </a:graphicData>
        </a:graphic>
      </p:graphicFrame>
      <p:graphicFrame>
        <p:nvGraphicFramePr>
          <p:cNvPr id="21" name="Table 20">
            <a:extLst>
              <a:ext uri="{FF2B5EF4-FFF2-40B4-BE49-F238E27FC236}">
                <a16:creationId xmlns:a16="http://schemas.microsoft.com/office/drawing/2014/main" id="{F5CDC383-5EEF-3F1E-386C-4D312B0B4A92}"/>
              </a:ext>
            </a:extLst>
          </p:cNvPr>
          <p:cNvGraphicFramePr>
            <a:graphicFrameLocks noGrp="1"/>
          </p:cNvGraphicFramePr>
          <p:nvPr>
            <p:extLst>
              <p:ext uri="{D42A27DB-BD31-4B8C-83A1-F6EECF244321}">
                <p14:modId xmlns:p14="http://schemas.microsoft.com/office/powerpoint/2010/main" val="3822426312"/>
              </p:ext>
            </p:extLst>
          </p:nvPr>
        </p:nvGraphicFramePr>
        <p:xfrm>
          <a:off x="132173" y="4024548"/>
          <a:ext cx="7584041" cy="1249680"/>
        </p:xfrm>
        <a:graphic>
          <a:graphicData uri="http://schemas.openxmlformats.org/drawingml/2006/table">
            <a:tbl>
              <a:tblPr firstRow="1" bandRow="1">
                <a:tableStyleId>{5C22544A-7EE6-4342-B048-85BDC9FD1C3A}</a:tableStyleId>
              </a:tblPr>
              <a:tblGrid>
                <a:gridCol w="1548992">
                  <a:extLst>
                    <a:ext uri="{9D8B030D-6E8A-4147-A177-3AD203B41FA5}">
                      <a16:colId xmlns:a16="http://schemas.microsoft.com/office/drawing/2014/main" val="897876653"/>
                    </a:ext>
                  </a:extLst>
                </a:gridCol>
                <a:gridCol w="1911245">
                  <a:extLst>
                    <a:ext uri="{9D8B030D-6E8A-4147-A177-3AD203B41FA5}">
                      <a16:colId xmlns:a16="http://schemas.microsoft.com/office/drawing/2014/main" val="217181378"/>
                    </a:ext>
                  </a:extLst>
                </a:gridCol>
                <a:gridCol w="4123804">
                  <a:extLst>
                    <a:ext uri="{9D8B030D-6E8A-4147-A177-3AD203B41FA5}">
                      <a16:colId xmlns:a16="http://schemas.microsoft.com/office/drawing/2014/main" val="1002280831"/>
                    </a:ext>
                  </a:extLst>
                </a:gridCol>
              </a:tblGrid>
              <a:tr h="140818">
                <a:tc>
                  <a:txBody>
                    <a:bodyPr/>
                    <a:lstStyle/>
                    <a:p>
                      <a:pPr rtl="0" fontAlgn="base"/>
                      <a:r>
                        <a:rPr lang="en-US" sz="1200">
                          <a:effectLst/>
                          <a:latin typeface="Noto Sans  "/>
                        </a:rPr>
                        <a:t>Date ​</a:t>
                      </a:r>
                      <a:endParaRPr lang="en-US" sz="1200" b="1">
                        <a:solidFill>
                          <a:srgbClr val="FFFFFF"/>
                        </a:solidFill>
                        <a:effectLst/>
                        <a:latin typeface="Noto Sans  "/>
                      </a:endParaRPr>
                    </a:p>
                  </a:txBody>
                  <a:tcPr anchor="ctr">
                    <a:solidFill>
                      <a:schemeClr val="tx2"/>
                    </a:solidFill>
                  </a:tcPr>
                </a:tc>
                <a:tc>
                  <a:txBody>
                    <a:bodyPr/>
                    <a:lstStyle/>
                    <a:p>
                      <a:pPr rtl="0" fontAlgn="base"/>
                      <a:r>
                        <a:rPr lang="en-US" sz="1200">
                          <a:effectLst/>
                          <a:latin typeface="Noto Sans  "/>
                        </a:rPr>
                        <a:t>Station​</a:t>
                      </a:r>
                      <a:endParaRPr lang="en-US" sz="1200" b="1">
                        <a:solidFill>
                          <a:srgbClr val="FFFFFF"/>
                        </a:solidFill>
                        <a:effectLst/>
                        <a:latin typeface="Noto Sans  "/>
                      </a:endParaRPr>
                    </a:p>
                  </a:txBody>
                  <a:tcPr anchor="ctr">
                    <a:solidFill>
                      <a:schemeClr val="tx2"/>
                    </a:solidFill>
                  </a:tcPr>
                </a:tc>
                <a:tc>
                  <a:txBody>
                    <a:bodyPr/>
                    <a:lstStyle/>
                    <a:p>
                      <a:pPr rtl="0" fontAlgn="base"/>
                      <a:r>
                        <a:rPr lang="en-US" sz="1200">
                          <a:effectLst/>
                          <a:latin typeface="Noto Sans  "/>
                        </a:rPr>
                        <a:t>Internal/ Airline​</a:t>
                      </a:r>
                      <a:endParaRPr lang="en-US" sz="1200" b="1">
                        <a:solidFill>
                          <a:srgbClr val="FFFFFF"/>
                        </a:solidFill>
                        <a:effectLst/>
                        <a:latin typeface="Noto Sans  "/>
                      </a:endParaRPr>
                    </a:p>
                  </a:txBody>
                  <a:tcPr anchor="ctr">
                    <a:solidFill>
                      <a:schemeClr val="tx2"/>
                    </a:solidFill>
                  </a:tcPr>
                </a:tc>
                <a:extLst>
                  <a:ext uri="{0D108BD9-81ED-4DB2-BD59-A6C34878D82A}">
                    <a16:rowId xmlns:a16="http://schemas.microsoft.com/office/drawing/2014/main" val="3765213543"/>
                  </a:ext>
                </a:extLst>
              </a:tr>
              <a:tr h="140818">
                <a:tc>
                  <a:txBody>
                    <a:bodyPr/>
                    <a:lstStyle/>
                    <a:p>
                      <a:pPr rtl="0" fontAlgn="auto"/>
                      <a:endParaRPr lang="en-US" sz="1400">
                        <a:solidFill>
                          <a:srgbClr val="002060"/>
                        </a:solidFill>
                        <a:effectLst/>
                        <a:latin typeface="Noto Sans" panose="020B0502040504020204" pitchFamily="34" charset="0"/>
                        <a:ea typeface="Noto Sans" panose="020B0502040504020204" pitchFamily="34" charset="0"/>
                        <a:cs typeface="Noto Sans" panose="020B0502040504020204" pitchFamily="34" charset="0"/>
                      </a:endParaRPr>
                    </a:p>
                  </a:txBody>
                  <a:tcPr anchor="ctr"/>
                </a:tc>
                <a:tc>
                  <a:txBody>
                    <a:bodyPr/>
                    <a:lstStyle/>
                    <a:p>
                      <a:pPr rtl="0" fontAlgn="auto"/>
                      <a:endParaRPr lang="en-US" sz="1400">
                        <a:effectLst/>
                        <a:latin typeface="Noto Sans" panose="020B0502040504020204" pitchFamily="34" charset="0"/>
                        <a:ea typeface="Noto Sans" panose="020B0502040504020204" pitchFamily="34" charset="0"/>
                        <a:cs typeface="Noto Sans" panose="020B0502040504020204" pitchFamily="34" charset="0"/>
                      </a:endParaRPr>
                    </a:p>
                  </a:txBody>
                  <a:tcPr anchor="ctr"/>
                </a:tc>
                <a:tc>
                  <a:txBody>
                    <a:bodyPr/>
                    <a:lstStyle/>
                    <a:p>
                      <a:pPr rtl="0" fontAlgn="auto"/>
                      <a:endParaRPr lang="en-US" sz="1400">
                        <a:effectLst/>
                        <a:latin typeface="Noto Sans" panose="020B0502040504020204" pitchFamily="34" charset="0"/>
                        <a:ea typeface="Noto Sans" panose="020B0502040504020204" pitchFamily="34" charset="0"/>
                        <a:cs typeface="Noto Sans" panose="020B0502040504020204" pitchFamily="34" charset="0"/>
                      </a:endParaRPr>
                    </a:p>
                  </a:txBody>
                  <a:tcPr anchor="ctr"/>
                </a:tc>
                <a:extLst>
                  <a:ext uri="{0D108BD9-81ED-4DB2-BD59-A6C34878D82A}">
                    <a16:rowId xmlns:a16="http://schemas.microsoft.com/office/drawing/2014/main" val="1079848074"/>
                  </a:ext>
                </a:extLst>
              </a:tr>
              <a:tr h="140818">
                <a:tc>
                  <a:txBody>
                    <a:bodyPr/>
                    <a:lstStyle/>
                    <a:p>
                      <a:pPr rtl="0" fontAlgn="auto"/>
                      <a:r>
                        <a:rPr lang="en-US" sz="1400">
                          <a:effectLst/>
                          <a:latin typeface="Noto Sans" panose="020B0502040504020204" pitchFamily="34" charset="0"/>
                          <a:ea typeface="Noto Sans" panose="020B0502040504020204" pitchFamily="34" charset="0"/>
                          <a:cs typeface="Noto Sans" panose="020B0502040504020204" pitchFamily="34" charset="0"/>
                        </a:rPr>
                        <a:t>​</a:t>
                      </a:r>
                    </a:p>
                  </a:txBody>
                  <a:tcPr anchor="ctr"/>
                </a:tc>
                <a:tc>
                  <a:txBody>
                    <a:bodyPr/>
                    <a:lstStyle/>
                    <a:p>
                      <a:pPr rtl="0" fontAlgn="auto"/>
                      <a:endParaRPr lang="en-US" sz="1400">
                        <a:effectLst/>
                        <a:latin typeface="Noto Sans" panose="020B0502040504020204" pitchFamily="34" charset="0"/>
                        <a:ea typeface="Noto Sans" panose="020B0502040504020204" pitchFamily="34" charset="0"/>
                        <a:cs typeface="Noto Sans" panose="020B0502040504020204" pitchFamily="34" charset="0"/>
                      </a:endParaRPr>
                    </a:p>
                  </a:txBody>
                  <a:tcPr anchor="ctr"/>
                </a:tc>
                <a:tc>
                  <a:txBody>
                    <a:bodyPr/>
                    <a:lstStyle/>
                    <a:p>
                      <a:pPr rtl="0" fontAlgn="auto"/>
                      <a:endParaRPr lang="en-US" sz="1400">
                        <a:effectLst/>
                        <a:latin typeface="Noto Sans" panose="020B0502040504020204" pitchFamily="34" charset="0"/>
                        <a:ea typeface="Noto Sans" panose="020B0502040504020204" pitchFamily="34" charset="0"/>
                        <a:cs typeface="Noto Sans" panose="020B0502040504020204" pitchFamily="34" charset="0"/>
                      </a:endParaRPr>
                    </a:p>
                  </a:txBody>
                  <a:tcPr anchor="ctr"/>
                </a:tc>
                <a:extLst>
                  <a:ext uri="{0D108BD9-81ED-4DB2-BD59-A6C34878D82A}">
                    <a16:rowId xmlns:a16="http://schemas.microsoft.com/office/drawing/2014/main" val="3193728719"/>
                  </a:ext>
                </a:extLst>
              </a:tr>
              <a:tr h="140818">
                <a:tc>
                  <a:txBody>
                    <a:bodyPr/>
                    <a:lstStyle/>
                    <a:p>
                      <a:pPr rtl="0" fontAlgn="auto"/>
                      <a:r>
                        <a:rPr lang="en-US">
                          <a:effectLst/>
                        </a:rPr>
                        <a:t>​</a:t>
                      </a:r>
                      <a:endParaRPr lang="en-US">
                        <a:effectLst/>
                        <a:latin typeface="Noto Sans" panose="020B0502040504020204" pitchFamily="34" charset="0"/>
                      </a:endParaRPr>
                    </a:p>
                  </a:txBody>
                  <a:tcPr anchor="ctr"/>
                </a:tc>
                <a:tc>
                  <a:txBody>
                    <a:bodyPr/>
                    <a:lstStyle/>
                    <a:p>
                      <a:pPr rtl="0" fontAlgn="auto"/>
                      <a:r>
                        <a:rPr lang="en-US">
                          <a:effectLst/>
                        </a:rPr>
                        <a:t>​</a:t>
                      </a:r>
                      <a:endParaRPr lang="en-US">
                        <a:effectLst/>
                        <a:latin typeface="Noto Sans" panose="020B0502040504020204" pitchFamily="34" charset="0"/>
                      </a:endParaRPr>
                    </a:p>
                  </a:txBody>
                  <a:tcPr anchor="ctr"/>
                </a:tc>
                <a:tc>
                  <a:txBody>
                    <a:bodyPr/>
                    <a:lstStyle/>
                    <a:p>
                      <a:pPr rtl="0" fontAlgn="auto"/>
                      <a:r>
                        <a:rPr lang="en-US">
                          <a:effectLst/>
                        </a:rPr>
                        <a:t>​</a:t>
                      </a:r>
                      <a:endParaRPr lang="en-US">
                        <a:effectLst/>
                        <a:latin typeface="Noto Sans" panose="020B0502040504020204" pitchFamily="34" charset="0"/>
                      </a:endParaRPr>
                    </a:p>
                  </a:txBody>
                  <a:tcPr anchor="ctr"/>
                </a:tc>
                <a:extLst>
                  <a:ext uri="{0D108BD9-81ED-4DB2-BD59-A6C34878D82A}">
                    <a16:rowId xmlns:a16="http://schemas.microsoft.com/office/drawing/2014/main" val="773417708"/>
                  </a:ext>
                </a:extLst>
              </a:tr>
            </a:tbl>
          </a:graphicData>
        </a:graphic>
      </p:graphicFrame>
      <p:sp>
        <p:nvSpPr>
          <p:cNvPr id="2" name="TextBox 1">
            <a:extLst>
              <a:ext uri="{FF2B5EF4-FFF2-40B4-BE49-F238E27FC236}">
                <a16:creationId xmlns:a16="http://schemas.microsoft.com/office/drawing/2014/main" id="{1FB5316D-A485-9A55-F423-13252837F8F5}"/>
              </a:ext>
            </a:extLst>
          </p:cNvPr>
          <p:cNvSpPr txBox="1"/>
          <p:nvPr/>
        </p:nvSpPr>
        <p:spPr>
          <a:xfrm>
            <a:off x="7867402" y="1979221"/>
            <a:ext cx="40202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solidFill>
                  <a:srgbClr val="002060"/>
                </a:solidFill>
                <a:latin typeface="Noto Sans  "/>
                <a:cs typeface="Arial" panose="020B0604020202020204"/>
              </a:rPr>
              <a:t>No major findings</a:t>
            </a:r>
          </a:p>
        </p:txBody>
      </p:sp>
      <p:sp>
        <p:nvSpPr>
          <p:cNvPr id="3" name="TextBox 2">
            <a:extLst>
              <a:ext uri="{FF2B5EF4-FFF2-40B4-BE49-F238E27FC236}">
                <a16:creationId xmlns:a16="http://schemas.microsoft.com/office/drawing/2014/main" id="{13B162DF-F9FE-2108-6C6F-FCDD505A1C63}"/>
              </a:ext>
            </a:extLst>
          </p:cNvPr>
          <p:cNvSpPr txBox="1"/>
          <p:nvPr/>
        </p:nvSpPr>
        <p:spPr>
          <a:xfrm>
            <a:off x="7926778" y="4047506"/>
            <a:ext cx="40202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solidFill>
                  <a:srgbClr val="002060"/>
                </a:solidFill>
                <a:latin typeface="Noto Sans  "/>
                <a:cs typeface="Arial" panose="020B0604020202020204"/>
              </a:rPr>
              <a:t>No Trending Items</a:t>
            </a:r>
          </a:p>
        </p:txBody>
      </p:sp>
    </p:spTree>
    <p:extLst>
      <p:ext uri="{BB962C8B-B14F-4D97-AF65-F5344CB8AC3E}">
        <p14:creationId xmlns:p14="http://schemas.microsoft.com/office/powerpoint/2010/main" val="2786981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a:latin typeface="Noto Sans  "/>
                <a:ea typeface="Noto Sans"/>
                <a:cs typeface="Noto Sans"/>
              </a:rPr>
              <a:t>Daily Inspections</a:t>
            </a:r>
            <a:endParaRPr lang="en-US"/>
          </a:p>
          <a:p>
            <a:endParaRPr lang="en-US" sz="2200">
              <a:latin typeface="Noto Sans  "/>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graphicFrame>
        <p:nvGraphicFramePr>
          <p:cNvPr id="7" name="Table 6">
            <a:extLst>
              <a:ext uri="{FF2B5EF4-FFF2-40B4-BE49-F238E27FC236}">
                <a16:creationId xmlns:a16="http://schemas.microsoft.com/office/drawing/2014/main" id="{846E573E-AEC6-1B40-30E8-E892898F7255}"/>
              </a:ext>
            </a:extLst>
          </p:cNvPr>
          <p:cNvGraphicFramePr>
            <a:graphicFrameLocks noGrp="1"/>
          </p:cNvGraphicFramePr>
          <p:nvPr>
            <p:extLst>
              <p:ext uri="{D42A27DB-BD31-4B8C-83A1-F6EECF244321}">
                <p14:modId xmlns:p14="http://schemas.microsoft.com/office/powerpoint/2010/main" val="980110323"/>
              </p:ext>
            </p:extLst>
          </p:nvPr>
        </p:nvGraphicFramePr>
        <p:xfrm>
          <a:off x="6347806" y="3958900"/>
          <a:ext cx="4115210" cy="2880360"/>
        </p:xfrm>
        <a:graphic>
          <a:graphicData uri="http://schemas.openxmlformats.org/drawingml/2006/table">
            <a:tbl>
              <a:tblPr firstRow="1" bandRow="1">
                <a:tableStyleId>{5C22544A-7EE6-4342-B048-85BDC9FD1C3A}</a:tableStyleId>
              </a:tblPr>
              <a:tblGrid>
                <a:gridCol w="2057604">
                  <a:extLst>
                    <a:ext uri="{9D8B030D-6E8A-4147-A177-3AD203B41FA5}">
                      <a16:colId xmlns:a16="http://schemas.microsoft.com/office/drawing/2014/main" val="897876653"/>
                    </a:ext>
                  </a:extLst>
                </a:gridCol>
                <a:gridCol w="2057606">
                  <a:extLst>
                    <a:ext uri="{9D8B030D-6E8A-4147-A177-3AD203B41FA5}">
                      <a16:colId xmlns:a16="http://schemas.microsoft.com/office/drawing/2014/main" val="217181378"/>
                    </a:ext>
                  </a:extLst>
                </a:gridCol>
              </a:tblGrid>
              <a:tr h="241769">
                <a:tc gridSpan="2">
                  <a:txBody>
                    <a:bodyPr/>
                    <a:lstStyle/>
                    <a:p>
                      <a:pPr lvl="0" algn="ctr">
                        <a:buNone/>
                      </a:pPr>
                      <a:r>
                        <a:rPr lang="en-US" sz="1200">
                          <a:effectLst/>
                          <a:latin typeface="Noto Sans  "/>
                        </a:rPr>
                        <a:t>Top 3 Stations</a:t>
                      </a:r>
                    </a:p>
                  </a:txBody>
                  <a:tcPr anchor="ctr">
                    <a:solidFill>
                      <a:schemeClr val="tx2"/>
                    </a:solidFill>
                  </a:tcPr>
                </a:tc>
                <a:tc hMerge="1">
                  <a:txBody>
                    <a:bodyPr/>
                    <a:lstStyle/>
                    <a:p>
                      <a:endParaRPr lang="en-US"/>
                    </a:p>
                  </a:txBody>
                  <a:tcPr anchor="ctr">
                    <a:solidFill>
                      <a:schemeClr val="tx2"/>
                    </a:solidFill>
                  </a:tcPr>
                </a:tc>
                <a:extLst>
                  <a:ext uri="{0D108BD9-81ED-4DB2-BD59-A6C34878D82A}">
                    <a16:rowId xmlns:a16="http://schemas.microsoft.com/office/drawing/2014/main" val="3843099252"/>
                  </a:ext>
                </a:extLst>
              </a:tr>
              <a:tr h="238622">
                <a:tc>
                  <a:txBody>
                    <a:bodyPr/>
                    <a:lstStyle/>
                    <a:p>
                      <a:pPr rtl="0" fontAlgn="base"/>
                      <a:r>
                        <a:rPr lang="en-US" sz="1200">
                          <a:solidFill>
                            <a:schemeClr val="bg1"/>
                          </a:solidFill>
                          <a:effectLst/>
                          <a:latin typeface="Noto Sans  "/>
                        </a:rPr>
                        <a:t>Station</a:t>
                      </a:r>
                      <a:endParaRPr lang="en-US" sz="1200" b="1">
                        <a:solidFill>
                          <a:schemeClr val="bg1"/>
                        </a:solidFill>
                        <a:effectLst/>
                        <a:latin typeface="Noto Sans  "/>
                      </a:endParaRPr>
                    </a:p>
                  </a:txBody>
                  <a:tcPr anchor="ctr">
                    <a:solidFill>
                      <a:schemeClr val="tx2"/>
                    </a:solidFill>
                  </a:tcPr>
                </a:tc>
                <a:tc>
                  <a:txBody>
                    <a:bodyPr/>
                    <a:lstStyle/>
                    <a:p>
                      <a:pPr rtl="0" fontAlgn="base"/>
                      <a:r>
                        <a:rPr lang="en-US" sz="1200">
                          <a:solidFill>
                            <a:schemeClr val="bg1"/>
                          </a:solidFill>
                          <a:effectLst/>
                          <a:latin typeface="Noto Sans  "/>
                        </a:rPr>
                        <a:t>Completed on time %</a:t>
                      </a:r>
                      <a:endParaRPr lang="en-US" sz="1200" b="1">
                        <a:solidFill>
                          <a:schemeClr val="bg1"/>
                        </a:solidFill>
                        <a:effectLst/>
                        <a:latin typeface="Noto Sans  "/>
                      </a:endParaRPr>
                    </a:p>
                  </a:txBody>
                  <a:tcPr anchor="ctr">
                    <a:solidFill>
                      <a:schemeClr val="tx2"/>
                    </a:solidFill>
                  </a:tcPr>
                </a:tc>
                <a:extLst>
                  <a:ext uri="{0D108BD9-81ED-4DB2-BD59-A6C34878D82A}">
                    <a16:rowId xmlns:a16="http://schemas.microsoft.com/office/drawing/2014/main" val="3765213543"/>
                  </a:ext>
                </a:extLst>
              </a:tr>
              <a:tr h="225365">
                <a:tc>
                  <a:txBody>
                    <a:bodyPr/>
                    <a:lstStyle/>
                    <a:p>
                      <a:pPr lvl="0">
                        <a:buNone/>
                      </a:pPr>
                      <a:r>
                        <a:rPr lang="en-US" sz="1100">
                          <a:effectLst/>
                          <a:latin typeface="Calibri"/>
                          <a:ea typeface="Noto Sans"/>
                          <a:cs typeface="Noto Sans"/>
                        </a:rPr>
                        <a:t>Kamloops (YKA)</a:t>
                      </a:r>
                    </a:p>
                  </a:txBody>
                  <a:tcPr anchor="ctr"/>
                </a:tc>
                <a:tc>
                  <a:txBody>
                    <a:bodyPr/>
                    <a:lstStyle/>
                    <a:p>
                      <a:pPr marL="0" lvl="0" indent="0">
                        <a:buNone/>
                      </a:pPr>
                      <a:r>
                        <a:rPr lang="en-US" sz="1100">
                          <a:effectLst/>
                          <a:latin typeface="Calibri"/>
                        </a:rPr>
                        <a:t>100%</a:t>
                      </a:r>
                    </a:p>
                  </a:txBody>
                  <a:tcPr anchor="ctr"/>
                </a:tc>
                <a:extLst>
                  <a:ext uri="{0D108BD9-81ED-4DB2-BD59-A6C34878D82A}">
                    <a16:rowId xmlns:a16="http://schemas.microsoft.com/office/drawing/2014/main" val="3863840154"/>
                  </a:ext>
                </a:extLst>
              </a:tr>
              <a:tr h="225365">
                <a:tc>
                  <a:txBody>
                    <a:bodyPr/>
                    <a:lstStyle/>
                    <a:p>
                      <a:pPr lvl="0">
                        <a:buNone/>
                      </a:pPr>
                      <a:r>
                        <a:rPr lang="en-US" sz="1100">
                          <a:effectLst/>
                          <a:latin typeface="Calibri"/>
                          <a:ea typeface="Noto Sans"/>
                          <a:cs typeface="Noto Sans"/>
                        </a:rPr>
                        <a:t>London (YXU)</a:t>
                      </a:r>
                    </a:p>
                  </a:txBody>
                  <a:tcPr anchor="ctr"/>
                </a:tc>
                <a:tc>
                  <a:txBody>
                    <a:bodyPr/>
                    <a:lstStyle/>
                    <a:p>
                      <a:pPr marL="0" lvl="0" indent="0">
                        <a:buNone/>
                      </a:pPr>
                      <a:r>
                        <a:rPr lang="en-US" sz="1100">
                          <a:effectLst/>
                          <a:latin typeface="Calibri"/>
                        </a:rPr>
                        <a:t>100%</a:t>
                      </a:r>
                    </a:p>
                  </a:txBody>
                  <a:tcPr anchor="ctr"/>
                </a:tc>
                <a:extLst>
                  <a:ext uri="{0D108BD9-81ED-4DB2-BD59-A6C34878D82A}">
                    <a16:rowId xmlns:a16="http://schemas.microsoft.com/office/drawing/2014/main" val="2776609784"/>
                  </a:ext>
                </a:extLst>
              </a:tr>
              <a:tr h="225365">
                <a:tc>
                  <a:txBody>
                    <a:bodyPr/>
                    <a:lstStyle/>
                    <a:p>
                      <a:pPr lvl="0">
                        <a:buNone/>
                      </a:pPr>
                      <a:r>
                        <a:rPr lang="en-US" sz="1100">
                          <a:effectLst/>
                          <a:latin typeface="Calibri"/>
                          <a:ea typeface="Noto Sans"/>
                          <a:cs typeface="Noto Sans"/>
                        </a:rPr>
                        <a:t>St. Johns (YYT)</a:t>
                      </a:r>
                    </a:p>
                  </a:txBody>
                  <a:tcPr anchor="ctr"/>
                </a:tc>
                <a:tc>
                  <a:txBody>
                    <a:bodyPr/>
                    <a:lstStyle/>
                    <a:p>
                      <a:pPr marL="0" lvl="0" indent="0">
                        <a:buNone/>
                      </a:pPr>
                      <a:r>
                        <a:rPr lang="en-US" sz="1100">
                          <a:effectLst/>
                          <a:latin typeface="Calibri"/>
                        </a:rPr>
                        <a:t>100%</a:t>
                      </a:r>
                    </a:p>
                  </a:txBody>
                  <a:tcPr anchor="ctr"/>
                </a:tc>
                <a:extLst>
                  <a:ext uri="{0D108BD9-81ED-4DB2-BD59-A6C34878D82A}">
                    <a16:rowId xmlns:a16="http://schemas.microsoft.com/office/drawing/2014/main" val="590778564"/>
                  </a:ext>
                </a:extLst>
              </a:tr>
              <a:tr h="225365">
                <a:tc>
                  <a:txBody>
                    <a:bodyPr/>
                    <a:lstStyle/>
                    <a:p>
                      <a:pPr lvl="0">
                        <a:buNone/>
                      </a:pPr>
                      <a:r>
                        <a:rPr lang="en-US" sz="1100">
                          <a:effectLst/>
                          <a:latin typeface="Calibri"/>
                          <a:ea typeface="Noto Sans"/>
                          <a:cs typeface="Noto Sans"/>
                        </a:rPr>
                        <a:t>West Kootenay (YCG)</a:t>
                      </a:r>
                    </a:p>
                  </a:txBody>
                  <a:tcPr anchor="ctr"/>
                </a:tc>
                <a:tc>
                  <a:txBody>
                    <a:bodyPr/>
                    <a:lstStyle/>
                    <a:p>
                      <a:pPr marL="0" lvl="0" indent="0">
                        <a:buNone/>
                      </a:pPr>
                      <a:r>
                        <a:rPr lang="en-US" sz="1100">
                          <a:effectLst/>
                          <a:latin typeface="Calibri"/>
                        </a:rPr>
                        <a:t>100%</a:t>
                      </a:r>
                    </a:p>
                  </a:txBody>
                  <a:tcPr anchor="ctr"/>
                </a:tc>
                <a:extLst>
                  <a:ext uri="{0D108BD9-81ED-4DB2-BD59-A6C34878D82A}">
                    <a16:rowId xmlns:a16="http://schemas.microsoft.com/office/drawing/2014/main" val="214760449"/>
                  </a:ext>
                </a:extLst>
              </a:tr>
              <a:tr h="225365">
                <a:tc>
                  <a:txBody>
                    <a:bodyPr/>
                    <a:lstStyle/>
                    <a:p>
                      <a:pPr lvl="0">
                        <a:buNone/>
                      </a:pPr>
                      <a:r>
                        <a:rPr lang="en-US" sz="1100">
                          <a:effectLst/>
                          <a:latin typeface="Calibri"/>
                          <a:ea typeface="Noto Sans"/>
                          <a:cs typeface="Noto Sans"/>
                        </a:rPr>
                        <a:t>Penticton (YYF)</a:t>
                      </a:r>
                    </a:p>
                  </a:txBody>
                  <a:tcPr anchor="ctr"/>
                </a:tc>
                <a:tc>
                  <a:txBody>
                    <a:bodyPr/>
                    <a:lstStyle/>
                    <a:p>
                      <a:pPr marL="0" lvl="0" indent="0">
                        <a:buNone/>
                      </a:pPr>
                      <a:r>
                        <a:rPr lang="en-US" sz="1100">
                          <a:effectLst/>
                          <a:latin typeface="Calibri"/>
                        </a:rPr>
                        <a:t>100%</a:t>
                      </a:r>
                    </a:p>
                  </a:txBody>
                  <a:tcPr anchor="ctr"/>
                </a:tc>
                <a:extLst>
                  <a:ext uri="{0D108BD9-81ED-4DB2-BD59-A6C34878D82A}">
                    <a16:rowId xmlns:a16="http://schemas.microsoft.com/office/drawing/2014/main" val="715325222"/>
                  </a:ext>
                </a:extLst>
              </a:tr>
              <a:tr h="225365">
                <a:tc>
                  <a:txBody>
                    <a:bodyPr/>
                    <a:lstStyle/>
                    <a:p>
                      <a:pPr lvl="0">
                        <a:buNone/>
                      </a:pPr>
                      <a:r>
                        <a:rPr lang="en-US" sz="1100">
                          <a:effectLst/>
                          <a:latin typeface="Calibri"/>
                          <a:ea typeface="Noto Sans"/>
                          <a:cs typeface="Noto Sans"/>
                        </a:rPr>
                        <a:t>North Bay (YYB)</a:t>
                      </a:r>
                    </a:p>
                  </a:txBody>
                  <a:tcPr anchor="ctr"/>
                </a:tc>
                <a:tc>
                  <a:txBody>
                    <a:bodyPr/>
                    <a:lstStyle/>
                    <a:p>
                      <a:pPr marL="0" lvl="0" indent="0">
                        <a:buNone/>
                      </a:pPr>
                      <a:r>
                        <a:rPr lang="en-US" sz="1100">
                          <a:effectLst/>
                          <a:latin typeface="Calibri"/>
                        </a:rPr>
                        <a:t>98%</a:t>
                      </a:r>
                    </a:p>
                  </a:txBody>
                  <a:tcPr anchor="ctr"/>
                </a:tc>
                <a:extLst>
                  <a:ext uri="{0D108BD9-81ED-4DB2-BD59-A6C34878D82A}">
                    <a16:rowId xmlns:a16="http://schemas.microsoft.com/office/drawing/2014/main" val="2364459745"/>
                  </a:ext>
                </a:extLst>
              </a:tr>
              <a:tr h="225365">
                <a:tc>
                  <a:txBody>
                    <a:bodyPr/>
                    <a:lstStyle/>
                    <a:p>
                      <a:pPr lvl="0">
                        <a:buNone/>
                      </a:pPr>
                      <a:r>
                        <a:rPr lang="en-US" sz="1100">
                          <a:effectLst/>
                          <a:latin typeface="Calibri"/>
                          <a:ea typeface="Noto Sans"/>
                          <a:cs typeface="Noto Sans"/>
                        </a:rPr>
                        <a:t>Kitchener (YKF)</a:t>
                      </a:r>
                    </a:p>
                  </a:txBody>
                  <a:tcPr anchor="ctr"/>
                </a:tc>
                <a:tc>
                  <a:txBody>
                    <a:bodyPr/>
                    <a:lstStyle/>
                    <a:p>
                      <a:pPr marL="0" lvl="0" indent="0">
                        <a:buNone/>
                      </a:pPr>
                      <a:r>
                        <a:rPr lang="en-US" sz="1100">
                          <a:effectLst/>
                          <a:latin typeface="Calibri"/>
                        </a:rPr>
                        <a:t>98%</a:t>
                      </a:r>
                    </a:p>
                  </a:txBody>
                  <a:tcPr anchor="ctr"/>
                </a:tc>
                <a:extLst>
                  <a:ext uri="{0D108BD9-81ED-4DB2-BD59-A6C34878D82A}">
                    <a16:rowId xmlns:a16="http://schemas.microsoft.com/office/drawing/2014/main" val="2798933910"/>
                  </a:ext>
                </a:extLst>
              </a:tr>
              <a:tr h="225365">
                <a:tc>
                  <a:txBody>
                    <a:bodyPr/>
                    <a:lstStyle/>
                    <a:p>
                      <a:pPr lvl="0">
                        <a:buNone/>
                      </a:pPr>
                      <a:r>
                        <a:rPr lang="en-US" sz="1100">
                          <a:effectLst/>
                          <a:latin typeface="Calibri"/>
                          <a:ea typeface="Noto Sans"/>
                          <a:cs typeface="Noto Sans"/>
                        </a:rPr>
                        <a:t>Prince George (YXS)</a:t>
                      </a:r>
                    </a:p>
                  </a:txBody>
                  <a:tcPr anchor="ctr"/>
                </a:tc>
                <a:tc>
                  <a:txBody>
                    <a:bodyPr/>
                    <a:lstStyle/>
                    <a:p>
                      <a:pPr marL="0" lvl="0" indent="0">
                        <a:buNone/>
                      </a:pPr>
                      <a:r>
                        <a:rPr lang="en-US" sz="1100">
                          <a:effectLst/>
                          <a:latin typeface="Calibri"/>
                        </a:rPr>
                        <a:t>94%</a:t>
                      </a:r>
                    </a:p>
                  </a:txBody>
                  <a:tcPr anchor="ctr"/>
                </a:tc>
                <a:extLst>
                  <a:ext uri="{0D108BD9-81ED-4DB2-BD59-A6C34878D82A}">
                    <a16:rowId xmlns:a16="http://schemas.microsoft.com/office/drawing/2014/main" val="648722207"/>
                  </a:ext>
                </a:extLst>
              </a:tr>
              <a:tr h="225365">
                <a:tc>
                  <a:txBody>
                    <a:bodyPr/>
                    <a:lstStyle/>
                    <a:p>
                      <a:pPr lvl="0">
                        <a:buNone/>
                      </a:pPr>
                      <a:r>
                        <a:rPr lang="en-US" sz="1100">
                          <a:effectLst/>
                          <a:latin typeface="Calibri"/>
                          <a:ea typeface="Noto Sans"/>
                          <a:cs typeface="Noto Sans"/>
                        </a:rPr>
                        <a:t>Halifax (YHZ)</a:t>
                      </a:r>
                    </a:p>
                  </a:txBody>
                  <a:tcPr anchor="ctr"/>
                </a:tc>
                <a:tc>
                  <a:txBody>
                    <a:bodyPr/>
                    <a:lstStyle/>
                    <a:p>
                      <a:pPr marL="0" lvl="0" indent="0">
                        <a:buNone/>
                      </a:pPr>
                      <a:r>
                        <a:rPr lang="en-US" sz="1100">
                          <a:effectLst/>
                          <a:latin typeface="Calibri"/>
                        </a:rPr>
                        <a:t>94%</a:t>
                      </a:r>
                    </a:p>
                  </a:txBody>
                  <a:tcPr anchor="ctr"/>
                </a:tc>
                <a:extLst>
                  <a:ext uri="{0D108BD9-81ED-4DB2-BD59-A6C34878D82A}">
                    <a16:rowId xmlns:a16="http://schemas.microsoft.com/office/drawing/2014/main" val="2112196956"/>
                  </a:ext>
                </a:extLst>
              </a:tr>
            </a:tbl>
          </a:graphicData>
        </a:graphic>
      </p:graphicFrame>
      <p:graphicFrame>
        <p:nvGraphicFramePr>
          <p:cNvPr id="2" name="Table 1">
            <a:extLst>
              <a:ext uri="{FF2B5EF4-FFF2-40B4-BE49-F238E27FC236}">
                <a16:creationId xmlns:a16="http://schemas.microsoft.com/office/drawing/2014/main" id="{6D31A5B2-38E0-0377-EB46-EDCF6FE88434}"/>
              </a:ext>
            </a:extLst>
          </p:cNvPr>
          <p:cNvGraphicFramePr>
            <a:graphicFrameLocks noGrp="1"/>
          </p:cNvGraphicFramePr>
          <p:nvPr>
            <p:extLst>
              <p:ext uri="{D42A27DB-BD31-4B8C-83A1-F6EECF244321}">
                <p14:modId xmlns:p14="http://schemas.microsoft.com/office/powerpoint/2010/main" val="3376680803"/>
              </p:ext>
            </p:extLst>
          </p:nvPr>
        </p:nvGraphicFramePr>
        <p:xfrm>
          <a:off x="275748" y="4549015"/>
          <a:ext cx="4239858" cy="1325880"/>
        </p:xfrm>
        <a:graphic>
          <a:graphicData uri="http://schemas.openxmlformats.org/drawingml/2006/table">
            <a:tbl>
              <a:tblPr firstRow="1" bandRow="1">
                <a:tableStyleId>{5C22544A-7EE6-4342-B048-85BDC9FD1C3A}</a:tableStyleId>
              </a:tblPr>
              <a:tblGrid>
                <a:gridCol w="2119928">
                  <a:extLst>
                    <a:ext uri="{9D8B030D-6E8A-4147-A177-3AD203B41FA5}">
                      <a16:colId xmlns:a16="http://schemas.microsoft.com/office/drawing/2014/main" val="897876653"/>
                    </a:ext>
                  </a:extLst>
                </a:gridCol>
                <a:gridCol w="2119930">
                  <a:extLst>
                    <a:ext uri="{9D8B030D-6E8A-4147-A177-3AD203B41FA5}">
                      <a16:colId xmlns:a16="http://schemas.microsoft.com/office/drawing/2014/main" val="217181378"/>
                    </a:ext>
                  </a:extLst>
                </a:gridCol>
              </a:tblGrid>
              <a:tr h="140818">
                <a:tc gridSpan="2">
                  <a:txBody>
                    <a:bodyPr/>
                    <a:lstStyle/>
                    <a:p>
                      <a:pPr lvl="0" algn="ctr">
                        <a:buNone/>
                      </a:pPr>
                      <a:r>
                        <a:rPr lang="en-US" sz="1200">
                          <a:effectLst/>
                          <a:latin typeface="Noto Sans  "/>
                        </a:rPr>
                        <a:t>Bottom 3 Stations</a:t>
                      </a:r>
                    </a:p>
                  </a:txBody>
                  <a:tcPr anchor="ctr">
                    <a:solidFill>
                      <a:schemeClr val="tx2"/>
                    </a:solidFill>
                  </a:tcPr>
                </a:tc>
                <a:tc hMerge="1">
                  <a:txBody>
                    <a:bodyPr/>
                    <a:lstStyle/>
                    <a:p>
                      <a:endParaRPr lang="en-US"/>
                    </a:p>
                  </a:txBody>
                  <a:tcPr anchor="ctr">
                    <a:solidFill>
                      <a:schemeClr val="tx2"/>
                    </a:solidFill>
                  </a:tcPr>
                </a:tc>
                <a:extLst>
                  <a:ext uri="{0D108BD9-81ED-4DB2-BD59-A6C34878D82A}">
                    <a16:rowId xmlns:a16="http://schemas.microsoft.com/office/drawing/2014/main" val="3843099252"/>
                  </a:ext>
                </a:extLst>
              </a:tr>
              <a:tr h="140818">
                <a:tc>
                  <a:txBody>
                    <a:bodyPr/>
                    <a:lstStyle/>
                    <a:p>
                      <a:pPr rtl="0" fontAlgn="base"/>
                      <a:r>
                        <a:rPr lang="en-US" sz="1200">
                          <a:solidFill>
                            <a:schemeClr val="bg1"/>
                          </a:solidFill>
                          <a:effectLst/>
                          <a:latin typeface="Noto Sans  "/>
                        </a:rPr>
                        <a:t>Station</a:t>
                      </a:r>
                      <a:endParaRPr lang="en-US" sz="1200" b="1">
                        <a:solidFill>
                          <a:schemeClr val="bg1"/>
                        </a:solidFill>
                        <a:effectLst/>
                        <a:latin typeface="Noto Sans  "/>
                      </a:endParaRPr>
                    </a:p>
                  </a:txBody>
                  <a:tcPr anchor="ctr">
                    <a:solidFill>
                      <a:schemeClr val="tx2"/>
                    </a:solidFill>
                  </a:tcPr>
                </a:tc>
                <a:tc>
                  <a:txBody>
                    <a:bodyPr/>
                    <a:lstStyle/>
                    <a:p>
                      <a:pPr rtl="0" fontAlgn="base"/>
                      <a:r>
                        <a:rPr lang="en-US" sz="1200">
                          <a:solidFill>
                            <a:schemeClr val="bg1"/>
                          </a:solidFill>
                          <a:effectLst/>
                          <a:latin typeface="Noto Sans  "/>
                        </a:rPr>
                        <a:t>Completed on time %</a:t>
                      </a:r>
                      <a:endParaRPr lang="en-US" sz="1200" b="1">
                        <a:solidFill>
                          <a:schemeClr val="bg1"/>
                        </a:solidFill>
                        <a:effectLst/>
                        <a:latin typeface="Noto Sans  "/>
                      </a:endParaRPr>
                    </a:p>
                  </a:txBody>
                  <a:tcPr anchor="ctr">
                    <a:solidFill>
                      <a:schemeClr val="tx2"/>
                    </a:solidFill>
                  </a:tcPr>
                </a:tc>
                <a:extLst>
                  <a:ext uri="{0D108BD9-81ED-4DB2-BD59-A6C34878D82A}">
                    <a16:rowId xmlns:a16="http://schemas.microsoft.com/office/drawing/2014/main" val="3765213543"/>
                  </a:ext>
                </a:extLst>
              </a:tr>
              <a:tr h="140818">
                <a:tc>
                  <a:txBody>
                    <a:bodyPr/>
                    <a:lstStyle/>
                    <a:p>
                      <a:pPr lvl="0">
                        <a:buNone/>
                      </a:pPr>
                      <a:r>
                        <a:rPr lang="en-US" sz="1100">
                          <a:effectLst/>
                          <a:latin typeface="Calibri"/>
                          <a:ea typeface="Noto Sans"/>
                          <a:cs typeface="Noto Sans"/>
                        </a:rPr>
                        <a:t>Fort Nelson (YYE)</a:t>
                      </a:r>
                    </a:p>
                  </a:txBody>
                  <a:tcPr anchor="ctr"/>
                </a:tc>
                <a:tc>
                  <a:txBody>
                    <a:bodyPr/>
                    <a:lstStyle/>
                    <a:p>
                      <a:pPr marL="0" lvl="0" indent="0">
                        <a:buNone/>
                      </a:pPr>
                      <a:r>
                        <a:rPr lang="en-US" sz="1100">
                          <a:effectLst/>
                          <a:latin typeface="Calibri"/>
                        </a:rPr>
                        <a:t>40%</a:t>
                      </a:r>
                    </a:p>
                  </a:txBody>
                  <a:tcPr anchor="ctr"/>
                </a:tc>
                <a:extLst>
                  <a:ext uri="{0D108BD9-81ED-4DB2-BD59-A6C34878D82A}">
                    <a16:rowId xmlns:a16="http://schemas.microsoft.com/office/drawing/2014/main" val="3863840154"/>
                  </a:ext>
                </a:extLst>
              </a:tr>
              <a:tr h="140818">
                <a:tc>
                  <a:txBody>
                    <a:bodyPr/>
                    <a:lstStyle/>
                    <a:p>
                      <a:pPr lvl="0">
                        <a:buNone/>
                      </a:pPr>
                      <a:r>
                        <a:rPr lang="en-US" sz="1100">
                          <a:effectLst/>
                          <a:latin typeface="Calibri"/>
                          <a:ea typeface="Noto Sans"/>
                          <a:cs typeface="Noto Sans"/>
                        </a:rPr>
                        <a:t>Kelowna (YLW)</a:t>
                      </a:r>
                    </a:p>
                  </a:txBody>
                  <a:tcPr anchor="ctr"/>
                </a:tc>
                <a:tc>
                  <a:txBody>
                    <a:bodyPr/>
                    <a:lstStyle/>
                    <a:p>
                      <a:pPr marL="0" lvl="0" indent="0">
                        <a:buNone/>
                      </a:pPr>
                      <a:r>
                        <a:rPr lang="en-US" sz="1100">
                          <a:effectLst/>
                          <a:latin typeface="Calibri"/>
                        </a:rPr>
                        <a:t>59%</a:t>
                      </a:r>
                    </a:p>
                  </a:txBody>
                  <a:tcPr anchor="ctr"/>
                </a:tc>
                <a:extLst>
                  <a:ext uri="{0D108BD9-81ED-4DB2-BD59-A6C34878D82A}">
                    <a16:rowId xmlns:a16="http://schemas.microsoft.com/office/drawing/2014/main" val="2776609784"/>
                  </a:ext>
                </a:extLst>
              </a:tr>
              <a:tr h="140818">
                <a:tc>
                  <a:txBody>
                    <a:bodyPr/>
                    <a:lstStyle/>
                    <a:p>
                      <a:pPr lvl="0">
                        <a:buNone/>
                      </a:pPr>
                      <a:r>
                        <a:rPr lang="en-US" sz="1100">
                          <a:effectLst/>
                          <a:latin typeface="Calibri"/>
                          <a:ea typeface="Noto Sans"/>
                          <a:cs typeface="Noto Sans"/>
                        </a:rPr>
                        <a:t>Abbotsford (YXX)</a:t>
                      </a:r>
                    </a:p>
                  </a:txBody>
                  <a:tcPr anchor="ctr"/>
                </a:tc>
                <a:tc>
                  <a:txBody>
                    <a:bodyPr/>
                    <a:lstStyle/>
                    <a:p>
                      <a:pPr marL="0" lvl="0" indent="0">
                        <a:buNone/>
                      </a:pPr>
                      <a:r>
                        <a:rPr lang="en-US" sz="1100">
                          <a:effectLst/>
                          <a:latin typeface="Calibri"/>
                        </a:rPr>
                        <a:t>75%</a:t>
                      </a:r>
                    </a:p>
                  </a:txBody>
                  <a:tcPr anchor="ctr"/>
                </a:tc>
                <a:extLst>
                  <a:ext uri="{0D108BD9-81ED-4DB2-BD59-A6C34878D82A}">
                    <a16:rowId xmlns:a16="http://schemas.microsoft.com/office/drawing/2014/main" val="590778564"/>
                  </a:ext>
                </a:extLst>
              </a:tr>
            </a:tbl>
          </a:graphicData>
        </a:graphic>
      </p:graphicFrame>
      <p:sp>
        <p:nvSpPr>
          <p:cNvPr id="10" name="TextBox 9">
            <a:extLst>
              <a:ext uri="{FF2B5EF4-FFF2-40B4-BE49-F238E27FC236}">
                <a16:creationId xmlns:a16="http://schemas.microsoft.com/office/drawing/2014/main" id="{C640C8A3-D571-1BC3-6635-6BDD46B45226}"/>
              </a:ext>
            </a:extLst>
          </p:cNvPr>
          <p:cNvSpPr txBox="1"/>
          <p:nvPr/>
        </p:nvSpPr>
        <p:spPr>
          <a:xfrm>
            <a:off x="1660972" y="1113020"/>
            <a:ext cx="9616628" cy="369332"/>
          </a:xfrm>
          <a:prstGeom prst="rect">
            <a:avLst/>
          </a:prstGeom>
          <a:noFill/>
        </p:spPr>
        <p:txBody>
          <a:bodyPr wrap="square" rtlCol="0">
            <a:spAutoFit/>
          </a:bodyPr>
          <a:lstStyle/>
          <a:p>
            <a:r>
              <a:rPr lang="en-CA"/>
              <a:t>      April                                                                                 Year To Date</a:t>
            </a:r>
          </a:p>
        </p:txBody>
      </p:sp>
      <p:pic>
        <p:nvPicPr>
          <p:cNvPr id="15" name="Picture 14">
            <a:extLst>
              <a:ext uri="{FF2B5EF4-FFF2-40B4-BE49-F238E27FC236}">
                <a16:creationId xmlns:a16="http://schemas.microsoft.com/office/drawing/2014/main" id="{62C18980-9CCC-EAE6-73B9-1851CF78ACA8}"/>
              </a:ext>
            </a:extLst>
          </p:cNvPr>
          <p:cNvPicPr>
            <a:picLocks noChangeAspect="1"/>
          </p:cNvPicPr>
          <p:nvPr/>
        </p:nvPicPr>
        <p:blipFill>
          <a:blip r:embed="rId4"/>
          <a:stretch>
            <a:fillRect/>
          </a:stretch>
        </p:blipFill>
        <p:spPr>
          <a:xfrm>
            <a:off x="3823162" y="1715340"/>
            <a:ext cx="1933575" cy="1085850"/>
          </a:xfrm>
          <a:prstGeom prst="rect">
            <a:avLst/>
          </a:prstGeom>
        </p:spPr>
      </p:pic>
      <p:pic>
        <p:nvPicPr>
          <p:cNvPr id="5" name="Picture 4">
            <a:extLst>
              <a:ext uri="{FF2B5EF4-FFF2-40B4-BE49-F238E27FC236}">
                <a16:creationId xmlns:a16="http://schemas.microsoft.com/office/drawing/2014/main" id="{3604307C-D520-5FA7-550E-FBC8CBEFBD59}"/>
              </a:ext>
            </a:extLst>
          </p:cNvPr>
          <p:cNvPicPr>
            <a:picLocks noChangeAspect="1"/>
          </p:cNvPicPr>
          <p:nvPr/>
        </p:nvPicPr>
        <p:blipFill>
          <a:blip r:embed="rId5"/>
          <a:stretch>
            <a:fillRect/>
          </a:stretch>
        </p:blipFill>
        <p:spPr>
          <a:xfrm>
            <a:off x="803737" y="1539128"/>
            <a:ext cx="3019425" cy="2524125"/>
          </a:xfrm>
          <a:prstGeom prst="rect">
            <a:avLst/>
          </a:prstGeom>
        </p:spPr>
      </p:pic>
      <p:pic>
        <p:nvPicPr>
          <p:cNvPr id="12" name="Picture 11">
            <a:extLst>
              <a:ext uri="{FF2B5EF4-FFF2-40B4-BE49-F238E27FC236}">
                <a16:creationId xmlns:a16="http://schemas.microsoft.com/office/drawing/2014/main" id="{27B57FB3-2FF5-C6F5-A20B-A7FC5DC8D210}"/>
              </a:ext>
            </a:extLst>
          </p:cNvPr>
          <p:cNvPicPr>
            <a:picLocks noChangeAspect="1"/>
          </p:cNvPicPr>
          <p:nvPr/>
        </p:nvPicPr>
        <p:blipFill>
          <a:blip r:embed="rId6"/>
          <a:stretch>
            <a:fillRect/>
          </a:stretch>
        </p:blipFill>
        <p:spPr>
          <a:xfrm>
            <a:off x="7014029" y="1454474"/>
            <a:ext cx="2837894" cy="2463908"/>
          </a:xfrm>
          <a:prstGeom prst="rect">
            <a:avLst/>
          </a:prstGeom>
        </p:spPr>
      </p:pic>
      <p:pic>
        <p:nvPicPr>
          <p:cNvPr id="14" name="Picture 13">
            <a:extLst>
              <a:ext uri="{FF2B5EF4-FFF2-40B4-BE49-F238E27FC236}">
                <a16:creationId xmlns:a16="http://schemas.microsoft.com/office/drawing/2014/main" id="{A59F7866-2A43-848C-CD75-44E6511512E1}"/>
              </a:ext>
            </a:extLst>
          </p:cNvPr>
          <p:cNvPicPr>
            <a:picLocks noChangeAspect="1"/>
          </p:cNvPicPr>
          <p:nvPr/>
        </p:nvPicPr>
        <p:blipFill>
          <a:blip r:embed="rId7"/>
          <a:stretch>
            <a:fillRect/>
          </a:stretch>
        </p:blipFill>
        <p:spPr>
          <a:xfrm>
            <a:off x="9851923" y="1522870"/>
            <a:ext cx="1933575" cy="1219200"/>
          </a:xfrm>
          <a:prstGeom prst="rect">
            <a:avLst/>
          </a:prstGeom>
        </p:spPr>
      </p:pic>
    </p:spTree>
    <p:extLst>
      <p:ext uri="{BB962C8B-B14F-4D97-AF65-F5344CB8AC3E}">
        <p14:creationId xmlns:p14="http://schemas.microsoft.com/office/powerpoint/2010/main" val="555621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a:latin typeface="Noto Sans  "/>
                <a:ea typeface="Noto Sans"/>
                <a:cs typeface="Noto Sans"/>
              </a:rPr>
              <a:t>PCI Compliance</a:t>
            </a:r>
            <a:endParaRPr lang="en-US"/>
          </a:p>
          <a:p>
            <a:endParaRPr lang="en-US" sz="2200">
              <a:latin typeface="Noto Sans  "/>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13" name="TextBox 12">
            <a:extLst>
              <a:ext uri="{FF2B5EF4-FFF2-40B4-BE49-F238E27FC236}">
                <a16:creationId xmlns:a16="http://schemas.microsoft.com/office/drawing/2014/main" id="{16CFAE3F-0B57-D2B8-3EBC-59B3E7604F65}"/>
              </a:ext>
            </a:extLst>
          </p:cNvPr>
          <p:cNvSpPr txBox="1"/>
          <p:nvPr/>
        </p:nvSpPr>
        <p:spPr>
          <a:xfrm>
            <a:off x="1726621" y="1386131"/>
            <a:ext cx="9616628" cy="369332"/>
          </a:xfrm>
          <a:prstGeom prst="rect">
            <a:avLst/>
          </a:prstGeom>
          <a:noFill/>
        </p:spPr>
        <p:txBody>
          <a:bodyPr wrap="square" rtlCol="0">
            <a:spAutoFit/>
          </a:bodyPr>
          <a:lstStyle/>
          <a:p>
            <a:r>
              <a:rPr lang="en-CA"/>
              <a:t>    May                                                                                 Year To Date</a:t>
            </a:r>
          </a:p>
        </p:txBody>
      </p:sp>
      <p:pic>
        <p:nvPicPr>
          <p:cNvPr id="11" name="Picture 10">
            <a:extLst>
              <a:ext uri="{FF2B5EF4-FFF2-40B4-BE49-F238E27FC236}">
                <a16:creationId xmlns:a16="http://schemas.microsoft.com/office/drawing/2014/main" id="{2ECD659B-ED9E-F09E-FCDE-2CB94690677E}"/>
              </a:ext>
            </a:extLst>
          </p:cNvPr>
          <p:cNvPicPr>
            <a:picLocks noChangeAspect="1"/>
          </p:cNvPicPr>
          <p:nvPr/>
        </p:nvPicPr>
        <p:blipFill>
          <a:blip r:embed="rId4"/>
          <a:stretch>
            <a:fillRect/>
          </a:stretch>
        </p:blipFill>
        <p:spPr>
          <a:xfrm>
            <a:off x="6534935" y="1755463"/>
            <a:ext cx="5414421" cy="2983456"/>
          </a:xfrm>
          <a:prstGeom prst="rect">
            <a:avLst/>
          </a:prstGeom>
        </p:spPr>
      </p:pic>
      <p:pic>
        <p:nvPicPr>
          <p:cNvPr id="17" name="Picture 16">
            <a:extLst>
              <a:ext uri="{FF2B5EF4-FFF2-40B4-BE49-F238E27FC236}">
                <a16:creationId xmlns:a16="http://schemas.microsoft.com/office/drawing/2014/main" id="{E5FD7F4A-5439-D09E-20EC-A9E6787497DC}"/>
              </a:ext>
            </a:extLst>
          </p:cNvPr>
          <p:cNvPicPr>
            <a:picLocks noChangeAspect="1"/>
          </p:cNvPicPr>
          <p:nvPr/>
        </p:nvPicPr>
        <p:blipFill>
          <a:blip r:embed="rId5"/>
          <a:stretch>
            <a:fillRect/>
          </a:stretch>
        </p:blipFill>
        <p:spPr>
          <a:xfrm>
            <a:off x="409578" y="1832403"/>
            <a:ext cx="5562600" cy="3076575"/>
          </a:xfrm>
          <a:prstGeom prst="rect">
            <a:avLst/>
          </a:prstGeom>
        </p:spPr>
      </p:pic>
      <p:graphicFrame>
        <p:nvGraphicFramePr>
          <p:cNvPr id="18" name="Table 17">
            <a:extLst>
              <a:ext uri="{FF2B5EF4-FFF2-40B4-BE49-F238E27FC236}">
                <a16:creationId xmlns:a16="http://schemas.microsoft.com/office/drawing/2014/main" id="{AC62698C-1AB4-5D3F-392B-2BD85070FDEF}"/>
              </a:ext>
            </a:extLst>
          </p:cNvPr>
          <p:cNvGraphicFramePr>
            <a:graphicFrameLocks noGrp="1"/>
          </p:cNvGraphicFramePr>
          <p:nvPr>
            <p:extLst>
              <p:ext uri="{D42A27DB-BD31-4B8C-83A1-F6EECF244321}">
                <p14:modId xmlns:p14="http://schemas.microsoft.com/office/powerpoint/2010/main" val="3913336853"/>
              </p:ext>
            </p:extLst>
          </p:nvPr>
        </p:nvGraphicFramePr>
        <p:xfrm>
          <a:off x="161932" y="4908978"/>
          <a:ext cx="4239858" cy="1325880"/>
        </p:xfrm>
        <a:graphic>
          <a:graphicData uri="http://schemas.openxmlformats.org/drawingml/2006/table">
            <a:tbl>
              <a:tblPr firstRow="1" bandRow="1">
                <a:tableStyleId>{5C22544A-7EE6-4342-B048-85BDC9FD1C3A}</a:tableStyleId>
              </a:tblPr>
              <a:tblGrid>
                <a:gridCol w="2119928">
                  <a:extLst>
                    <a:ext uri="{9D8B030D-6E8A-4147-A177-3AD203B41FA5}">
                      <a16:colId xmlns:a16="http://schemas.microsoft.com/office/drawing/2014/main" val="897876653"/>
                    </a:ext>
                  </a:extLst>
                </a:gridCol>
                <a:gridCol w="2119930">
                  <a:extLst>
                    <a:ext uri="{9D8B030D-6E8A-4147-A177-3AD203B41FA5}">
                      <a16:colId xmlns:a16="http://schemas.microsoft.com/office/drawing/2014/main" val="217181378"/>
                    </a:ext>
                  </a:extLst>
                </a:gridCol>
              </a:tblGrid>
              <a:tr h="140818">
                <a:tc gridSpan="2">
                  <a:txBody>
                    <a:bodyPr/>
                    <a:lstStyle/>
                    <a:p>
                      <a:pPr lvl="0" algn="ctr">
                        <a:buNone/>
                      </a:pPr>
                      <a:r>
                        <a:rPr lang="en-US" sz="1200">
                          <a:effectLst/>
                          <a:latin typeface="Noto Sans  "/>
                        </a:rPr>
                        <a:t>Bottom 3 Stations</a:t>
                      </a:r>
                    </a:p>
                  </a:txBody>
                  <a:tcPr anchor="ctr">
                    <a:solidFill>
                      <a:schemeClr val="tx2"/>
                    </a:solidFill>
                  </a:tcPr>
                </a:tc>
                <a:tc hMerge="1">
                  <a:txBody>
                    <a:bodyPr/>
                    <a:lstStyle/>
                    <a:p>
                      <a:endParaRPr lang="en-US"/>
                    </a:p>
                  </a:txBody>
                  <a:tcPr anchor="ctr">
                    <a:solidFill>
                      <a:schemeClr val="tx2"/>
                    </a:solidFill>
                  </a:tcPr>
                </a:tc>
                <a:extLst>
                  <a:ext uri="{0D108BD9-81ED-4DB2-BD59-A6C34878D82A}">
                    <a16:rowId xmlns:a16="http://schemas.microsoft.com/office/drawing/2014/main" val="3843099252"/>
                  </a:ext>
                </a:extLst>
              </a:tr>
              <a:tr h="140818">
                <a:tc>
                  <a:txBody>
                    <a:bodyPr/>
                    <a:lstStyle/>
                    <a:p>
                      <a:pPr rtl="0" fontAlgn="base"/>
                      <a:r>
                        <a:rPr lang="en-US" sz="1200">
                          <a:solidFill>
                            <a:schemeClr val="bg1"/>
                          </a:solidFill>
                          <a:effectLst/>
                          <a:latin typeface="Noto Sans  "/>
                        </a:rPr>
                        <a:t>Station</a:t>
                      </a:r>
                      <a:endParaRPr lang="en-US" sz="1200" b="1">
                        <a:solidFill>
                          <a:schemeClr val="bg1"/>
                        </a:solidFill>
                        <a:effectLst/>
                        <a:latin typeface="Noto Sans  "/>
                      </a:endParaRPr>
                    </a:p>
                  </a:txBody>
                  <a:tcPr anchor="ctr">
                    <a:solidFill>
                      <a:schemeClr val="tx2"/>
                    </a:solidFill>
                  </a:tcPr>
                </a:tc>
                <a:tc>
                  <a:txBody>
                    <a:bodyPr/>
                    <a:lstStyle/>
                    <a:p>
                      <a:pPr rtl="0" fontAlgn="base"/>
                      <a:r>
                        <a:rPr lang="en-US" sz="1200">
                          <a:solidFill>
                            <a:schemeClr val="bg1"/>
                          </a:solidFill>
                          <a:effectLst/>
                          <a:latin typeface="Noto Sans  "/>
                        </a:rPr>
                        <a:t>Completed on time %</a:t>
                      </a:r>
                      <a:endParaRPr lang="en-US" sz="1200" b="1">
                        <a:solidFill>
                          <a:schemeClr val="bg1"/>
                        </a:solidFill>
                        <a:effectLst/>
                        <a:latin typeface="Noto Sans  "/>
                      </a:endParaRPr>
                    </a:p>
                  </a:txBody>
                  <a:tcPr anchor="ctr">
                    <a:solidFill>
                      <a:schemeClr val="tx2"/>
                    </a:solidFill>
                  </a:tcPr>
                </a:tc>
                <a:extLst>
                  <a:ext uri="{0D108BD9-81ED-4DB2-BD59-A6C34878D82A}">
                    <a16:rowId xmlns:a16="http://schemas.microsoft.com/office/drawing/2014/main" val="3765213543"/>
                  </a:ext>
                </a:extLst>
              </a:tr>
              <a:tr h="140818">
                <a:tc>
                  <a:txBody>
                    <a:bodyPr/>
                    <a:lstStyle/>
                    <a:p>
                      <a:pPr lvl="0">
                        <a:buNone/>
                      </a:pPr>
                      <a:r>
                        <a:rPr lang="en-US" sz="1100">
                          <a:effectLst/>
                          <a:latin typeface="Calibri"/>
                          <a:ea typeface="Noto Sans"/>
                          <a:cs typeface="Noto Sans"/>
                        </a:rPr>
                        <a:t>Sudbury (YSB)</a:t>
                      </a:r>
                    </a:p>
                  </a:txBody>
                  <a:tcPr anchor="ctr"/>
                </a:tc>
                <a:tc>
                  <a:txBody>
                    <a:bodyPr/>
                    <a:lstStyle/>
                    <a:p>
                      <a:pPr marL="0" lvl="0" indent="0">
                        <a:buNone/>
                      </a:pPr>
                      <a:r>
                        <a:rPr lang="en-US" sz="1100">
                          <a:effectLst/>
                          <a:latin typeface="Calibri"/>
                        </a:rPr>
                        <a:t>0%</a:t>
                      </a:r>
                    </a:p>
                  </a:txBody>
                  <a:tcPr anchor="ctr"/>
                </a:tc>
                <a:extLst>
                  <a:ext uri="{0D108BD9-81ED-4DB2-BD59-A6C34878D82A}">
                    <a16:rowId xmlns:a16="http://schemas.microsoft.com/office/drawing/2014/main" val="3863840154"/>
                  </a:ext>
                </a:extLst>
              </a:tr>
              <a:tr h="140818">
                <a:tc>
                  <a:txBody>
                    <a:bodyPr/>
                    <a:lstStyle/>
                    <a:p>
                      <a:pPr lvl="0">
                        <a:buNone/>
                      </a:pPr>
                      <a:r>
                        <a:rPr lang="en-US" sz="1100">
                          <a:effectLst/>
                          <a:latin typeface="Calibri"/>
                          <a:ea typeface="Noto Sans"/>
                          <a:cs typeface="Noto Sans"/>
                        </a:rPr>
                        <a:t>Kelowna (YLW)</a:t>
                      </a:r>
                    </a:p>
                  </a:txBody>
                  <a:tcPr anchor="ctr"/>
                </a:tc>
                <a:tc>
                  <a:txBody>
                    <a:bodyPr/>
                    <a:lstStyle/>
                    <a:p>
                      <a:pPr marL="0" lvl="0" indent="0">
                        <a:buNone/>
                      </a:pPr>
                      <a:r>
                        <a:rPr lang="en-US" sz="1100">
                          <a:effectLst/>
                          <a:latin typeface="Calibri"/>
                        </a:rPr>
                        <a:t>40%</a:t>
                      </a:r>
                    </a:p>
                  </a:txBody>
                  <a:tcPr anchor="ctr"/>
                </a:tc>
                <a:extLst>
                  <a:ext uri="{0D108BD9-81ED-4DB2-BD59-A6C34878D82A}">
                    <a16:rowId xmlns:a16="http://schemas.microsoft.com/office/drawing/2014/main" val="2776609784"/>
                  </a:ext>
                </a:extLst>
              </a:tr>
              <a:tr h="140818">
                <a:tc>
                  <a:txBody>
                    <a:bodyPr/>
                    <a:lstStyle/>
                    <a:p>
                      <a:pPr lvl="0">
                        <a:buNone/>
                      </a:pPr>
                      <a:r>
                        <a:rPr lang="en-US" sz="1100">
                          <a:effectLst/>
                          <a:latin typeface="Calibri"/>
                          <a:ea typeface="Noto Sans"/>
                          <a:cs typeface="Noto Sans"/>
                        </a:rPr>
                        <a:t>St. John’s (YYT)</a:t>
                      </a:r>
                    </a:p>
                  </a:txBody>
                  <a:tcPr anchor="ctr"/>
                </a:tc>
                <a:tc>
                  <a:txBody>
                    <a:bodyPr/>
                    <a:lstStyle/>
                    <a:p>
                      <a:pPr marL="0" lvl="0" indent="0">
                        <a:buNone/>
                      </a:pPr>
                      <a:r>
                        <a:rPr lang="en-US" sz="1100">
                          <a:effectLst/>
                          <a:latin typeface="Calibri"/>
                        </a:rPr>
                        <a:t>50%</a:t>
                      </a:r>
                    </a:p>
                  </a:txBody>
                  <a:tcPr anchor="ctr"/>
                </a:tc>
                <a:extLst>
                  <a:ext uri="{0D108BD9-81ED-4DB2-BD59-A6C34878D82A}">
                    <a16:rowId xmlns:a16="http://schemas.microsoft.com/office/drawing/2014/main" val="590778564"/>
                  </a:ext>
                </a:extLst>
              </a:tr>
            </a:tbl>
          </a:graphicData>
        </a:graphic>
      </p:graphicFrame>
      <p:graphicFrame>
        <p:nvGraphicFramePr>
          <p:cNvPr id="19" name="Table 18">
            <a:extLst>
              <a:ext uri="{FF2B5EF4-FFF2-40B4-BE49-F238E27FC236}">
                <a16:creationId xmlns:a16="http://schemas.microsoft.com/office/drawing/2014/main" id="{CBD3AF79-E26A-BE09-2510-D26D286D2441}"/>
              </a:ext>
            </a:extLst>
          </p:cNvPr>
          <p:cNvGraphicFramePr>
            <a:graphicFrameLocks noGrp="1"/>
          </p:cNvGraphicFramePr>
          <p:nvPr>
            <p:extLst>
              <p:ext uri="{D42A27DB-BD31-4B8C-83A1-F6EECF244321}">
                <p14:modId xmlns:p14="http://schemas.microsoft.com/office/powerpoint/2010/main" val="2895687994"/>
              </p:ext>
            </p:extLst>
          </p:nvPr>
        </p:nvGraphicFramePr>
        <p:xfrm>
          <a:off x="6219824" y="4908978"/>
          <a:ext cx="4239858" cy="1325880"/>
        </p:xfrm>
        <a:graphic>
          <a:graphicData uri="http://schemas.openxmlformats.org/drawingml/2006/table">
            <a:tbl>
              <a:tblPr firstRow="1" bandRow="1">
                <a:tableStyleId>{5C22544A-7EE6-4342-B048-85BDC9FD1C3A}</a:tableStyleId>
              </a:tblPr>
              <a:tblGrid>
                <a:gridCol w="2119928">
                  <a:extLst>
                    <a:ext uri="{9D8B030D-6E8A-4147-A177-3AD203B41FA5}">
                      <a16:colId xmlns:a16="http://schemas.microsoft.com/office/drawing/2014/main" val="897876653"/>
                    </a:ext>
                  </a:extLst>
                </a:gridCol>
                <a:gridCol w="2119930">
                  <a:extLst>
                    <a:ext uri="{9D8B030D-6E8A-4147-A177-3AD203B41FA5}">
                      <a16:colId xmlns:a16="http://schemas.microsoft.com/office/drawing/2014/main" val="217181378"/>
                    </a:ext>
                  </a:extLst>
                </a:gridCol>
              </a:tblGrid>
              <a:tr h="140818">
                <a:tc gridSpan="2">
                  <a:txBody>
                    <a:bodyPr/>
                    <a:lstStyle/>
                    <a:p>
                      <a:pPr lvl="0" algn="ctr">
                        <a:buNone/>
                      </a:pPr>
                      <a:r>
                        <a:rPr lang="en-US" sz="1200">
                          <a:effectLst/>
                          <a:latin typeface="Noto Sans  "/>
                        </a:rPr>
                        <a:t>Top 3 Stations</a:t>
                      </a:r>
                    </a:p>
                  </a:txBody>
                  <a:tcPr anchor="ctr">
                    <a:solidFill>
                      <a:schemeClr val="tx2"/>
                    </a:solidFill>
                  </a:tcPr>
                </a:tc>
                <a:tc hMerge="1">
                  <a:txBody>
                    <a:bodyPr/>
                    <a:lstStyle/>
                    <a:p>
                      <a:endParaRPr lang="en-US"/>
                    </a:p>
                  </a:txBody>
                  <a:tcPr anchor="ctr">
                    <a:solidFill>
                      <a:schemeClr val="tx2"/>
                    </a:solidFill>
                  </a:tcPr>
                </a:tc>
                <a:extLst>
                  <a:ext uri="{0D108BD9-81ED-4DB2-BD59-A6C34878D82A}">
                    <a16:rowId xmlns:a16="http://schemas.microsoft.com/office/drawing/2014/main" val="3843099252"/>
                  </a:ext>
                </a:extLst>
              </a:tr>
              <a:tr h="140818">
                <a:tc>
                  <a:txBody>
                    <a:bodyPr/>
                    <a:lstStyle/>
                    <a:p>
                      <a:pPr rtl="0" fontAlgn="base"/>
                      <a:r>
                        <a:rPr lang="en-US" sz="1200">
                          <a:solidFill>
                            <a:schemeClr val="bg1"/>
                          </a:solidFill>
                          <a:effectLst/>
                          <a:latin typeface="Noto Sans  "/>
                        </a:rPr>
                        <a:t>Station</a:t>
                      </a:r>
                      <a:endParaRPr lang="en-US" sz="1200" b="1">
                        <a:solidFill>
                          <a:schemeClr val="bg1"/>
                        </a:solidFill>
                        <a:effectLst/>
                        <a:latin typeface="Noto Sans  "/>
                      </a:endParaRPr>
                    </a:p>
                  </a:txBody>
                  <a:tcPr anchor="ctr">
                    <a:solidFill>
                      <a:schemeClr val="tx2"/>
                    </a:solidFill>
                  </a:tcPr>
                </a:tc>
                <a:tc>
                  <a:txBody>
                    <a:bodyPr/>
                    <a:lstStyle/>
                    <a:p>
                      <a:pPr rtl="0" fontAlgn="base"/>
                      <a:r>
                        <a:rPr lang="en-US" sz="1200">
                          <a:solidFill>
                            <a:schemeClr val="bg1"/>
                          </a:solidFill>
                          <a:effectLst/>
                          <a:latin typeface="Noto Sans  "/>
                        </a:rPr>
                        <a:t>Completed on time %</a:t>
                      </a:r>
                      <a:endParaRPr lang="en-US" sz="1200" b="1">
                        <a:solidFill>
                          <a:schemeClr val="bg1"/>
                        </a:solidFill>
                        <a:effectLst/>
                        <a:latin typeface="Noto Sans  "/>
                      </a:endParaRPr>
                    </a:p>
                  </a:txBody>
                  <a:tcPr anchor="ctr">
                    <a:solidFill>
                      <a:schemeClr val="tx2"/>
                    </a:solidFill>
                  </a:tcPr>
                </a:tc>
                <a:extLst>
                  <a:ext uri="{0D108BD9-81ED-4DB2-BD59-A6C34878D82A}">
                    <a16:rowId xmlns:a16="http://schemas.microsoft.com/office/drawing/2014/main" val="3765213543"/>
                  </a:ext>
                </a:extLst>
              </a:tr>
              <a:tr h="140818">
                <a:tc>
                  <a:txBody>
                    <a:bodyPr/>
                    <a:lstStyle/>
                    <a:p>
                      <a:pPr lvl="0">
                        <a:buNone/>
                      </a:pPr>
                      <a:r>
                        <a:rPr lang="en-US" sz="1100">
                          <a:effectLst/>
                          <a:latin typeface="Calibri"/>
                          <a:ea typeface="Noto Sans"/>
                          <a:cs typeface="Noto Sans"/>
                        </a:rPr>
                        <a:t>Halifax (YHZ)</a:t>
                      </a:r>
                    </a:p>
                  </a:txBody>
                  <a:tcPr anchor="ctr"/>
                </a:tc>
                <a:tc>
                  <a:txBody>
                    <a:bodyPr/>
                    <a:lstStyle/>
                    <a:p>
                      <a:pPr marL="0" lvl="0" indent="0">
                        <a:buNone/>
                      </a:pPr>
                      <a:r>
                        <a:rPr lang="en-US" sz="1100">
                          <a:effectLst/>
                          <a:latin typeface="Calibri"/>
                        </a:rPr>
                        <a:t>100%</a:t>
                      </a:r>
                    </a:p>
                  </a:txBody>
                  <a:tcPr anchor="ctr"/>
                </a:tc>
                <a:extLst>
                  <a:ext uri="{0D108BD9-81ED-4DB2-BD59-A6C34878D82A}">
                    <a16:rowId xmlns:a16="http://schemas.microsoft.com/office/drawing/2014/main" val="3863840154"/>
                  </a:ext>
                </a:extLst>
              </a:tr>
              <a:tr h="140818">
                <a:tc>
                  <a:txBody>
                    <a:bodyPr/>
                    <a:lstStyle/>
                    <a:p>
                      <a:pPr lvl="0" algn="l">
                        <a:buNone/>
                      </a:pPr>
                      <a:r>
                        <a:rPr lang="en-US" sz="1100">
                          <a:effectLst/>
                          <a:latin typeface="Calibri"/>
                          <a:ea typeface="Noto Sans"/>
                          <a:cs typeface="Noto Sans"/>
                        </a:rPr>
                        <a:t>London (YXU)</a:t>
                      </a:r>
                    </a:p>
                  </a:txBody>
                  <a:tcPr anchor="ctr"/>
                </a:tc>
                <a:tc>
                  <a:txBody>
                    <a:bodyPr/>
                    <a:lstStyle/>
                    <a:p>
                      <a:pPr marL="0" lvl="0" indent="0">
                        <a:buNone/>
                      </a:pPr>
                      <a:r>
                        <a:rPr lang="en-US" sz="1100">
                          <a:effectLst/>
                          <a:latin typeface="Calibri"/>
                        </a:rPr>
                        <a:t>100%</a:t>
                      </a:r>
                    </a:p>
                  </a:txBody>
                  <a:tcPr anchor="ctr"/>
                </a:tc>
                <a:extLst>
                  <a:ext uri="{0D108BD9-81ED-4DB2-BD59-A6C34878D82A}">
                    <a16:rowId xmlns:a16="http://schemas.microsoft.com/office/drawing/2014/main" val="2776609784"/>
                  </a:ext>
                </a:extLst>
              </a:tr>
              <a:tr h="140818">
                <a:tc>
                  <a:txBody>
                    <a:bodyPr/>
                    <a:lstStyle/>
                    <a:p>
                      <a:pPr lvl="0">
                        <a:buNone/>
                      </a:pPr>
                      <a:r>
                        <a:rPr lang="en-US" sz="1100">
                          <a:effectLst/>
                          <a:latin typeface="Calibri"/>
                          <a:ea typeface="Noto Sans"/>
                          <a:cs typeface="Noto Sans"/>
                        </a:rPr>
                        <a:t>Sault Ste. Marie (YAM)</a:t>
                      </a:r>
                    </a:p>
                  </a:txBody>
                  <a:tcPr anchor="ctr"/>
                </a:tc>
                <a:tc>
                  <a:txBody>
                    <a:bodyPr/>
                    <a:lstStyle/>
                    <a:p>
                      <a:pPr marL="0" lvl="0" indent="0">
                        <a:buNone/>
                      </a:pPr>
                      <a:r>
                        <a:rPr lang="en-US" sz="1100">
                          <a:effectLst/>
                          <a:latin typeface="Calibri"/>
                        </a:rPr>
                        <a:t>100%</a:t>
                      </a:r>
                    </a:p>
                  </a:txBody>
                  <a:tcPr anchor="ctr"/>
                </a:tc>
                <a:extLst>
                  <a:ext uri="{0D108BD9-81ED-4DB2-BD59-A6C34878D82A}">
                    <a16:rowId xmlns:a16="http://schemas.microsoft.com/office/drawing/2014/main" val="590778564"/>
                  </a:ext>
                </a:extLst>
              </a:tr>
            </a:tbl>
          </a:graphicData>
        </a:graphic>
      </p:graphicFrame>
    </p:spTree>
    <p:extLst>
      <p:ext uri="{BB962C8B-B14F-4D97-AF65-F5344CB8AC3E}">
        <p14:creationId xmlns:p14="http://schemas.microsoft.com/office/powerpoint/2010/main" val="1856793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b="1">
                <a:solidFill>
                  <a:schemeClr val="bg1"/>
                </a:solidFill>
                <a:latin typeface="Noto Sans  "/>
                <a:ea typeface="Noto Sans"/>
                <a:cs typeface="Noto Sans"/>
              </a:rPr>
              <a:t>Safety and Quality Updates</a:t>
            </a:r>
            <a:endParaRPr lang="en-US" sz="2400" b="1" i="0" u="none" strike="noStrike" kern="1200" cap="none" spc="0" normalizeH="0" baseline="0" noProof="0">
              <a:ln>
                <a:noFill/>
              </a:ln>
              <a:solidFill>
                <a:schemeClr val="bg1"/>
              </a:solidFill>
              <a:effectLst/>
              <a:uLnTx/>
              <a:uFillTx/>
              <a:latin typeface="Noto Sans  "/>
              <a:ea typeface="Noto Sans"/>
              <a:cs typeface="Noto Sans"/>
            </a:endParaRPr>
          </a:p>
          <a:p>
            <a:endParaRPr lang="en-US" sz="2200">
              <a:latin typeface="Noto Sans  "/>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pic>
        <p:nvPicPr>
          <p:cNvPr id="3" name="Picture 2">
            <a:extLst>
              <a:ext uri="{FF2B5EF4-FFF2-40B4-BE49-F238E27FC236}">
                <a16:creationId xmlns:a16="http://schemas.microsoft.com/office/drawing/2014/main" id="{7B10B164-FFC6-82FC-1DAE-992B7B6C8139}"/>
              </a:ext>
            </a:extLst>
          </p:cNvPr>
          <p:cNvPicPr>
            <a:picLocks noChangeAspect="1"/>
          </p:cNvPicPr>
          <p:nvPr/>
        </p:nvPicPr>
        <p:blipFill>
          <a:blip r:embed="rId4"/>
          <a:stretch>
            <a:fillRect/>
          </a:stretch>
        </p:blipFill>
        <p:spPr>
          <a:xfrm>
            <a:off x="3738562" y="1900237"/>
            <a:ext cx="5566219" cy="3609609"/>
          </a:xfrm>
          <a:prstGeom prst="rect">
            <a:avLst/>
          </a:prstGeom>
        </p:spPr>
      </p:pic>
    </p:spTree>
    <p:extLst>
      <p:ext uri="{BB962C8B-B14F-4D97-AF65-F5344CB8AC3E}">
        <p14:creationId xmlns:p14="http://schemas.microsoft.com/office/powerpoint/2010/main" val="2449675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a:latin typeface="Noto Sans  "/>
                <a:ea typeface="Noto Sans"/>
                <a:cs typeface="Noto Sans"/>
              </a:rPr>
              <a:t>Safety Action Log</a:t>
            </a:r>
            <a:endParaRPr lang="en-US" sz="2400" b="1" i="0" u="none" strike="noStrike" kern="1200" cap="none" spc="0" normalizeH="0" baseline="0" noProof="0">
              <a:ln>
                <a:noFill/>
              </a:ln>
              <a:effectLst/>
              <a:uLnTx/>
              <a:uFillTx/>
              <a:latin typeface="Noto Sans  "/>
              <a:ea typeface="Noto Sans"/>
              <a:cs typeface="Noto Sans"/>
            </a:endParaRPr>
          </a:p>
          <a:p>
            <a:endParaRPr lang="en-US" sz="2200">
              <a:latin typeface="Noto Sans  "/>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graphicFrame>
        <p:nvGraphicFramePr>
          <p:cNvPr id="3" name="Table 2">
            <a:extLst>
              <a:ext uri="{FF2B5EF4-FFF2-40B4-BE49-F238E27FC236}">
                <a16:creationId xmlns:a16="http://schemas.microsoft.com/office/drawing/2014/main" id="{B0FB135F-00A0-79DE-FA9B-6FE6A7ABD055}"/>
              </a:ext>
            </a:extLst>
          </p:cNvPr>
          <p:cNvGraphicFramePr>
            <a:graphicFrameLocks noGrp="1"/>
          </p:cNvGraphicFramePr>
          <p:nvPr>
            <p:extLst>
              <p:ext uri="{D42A27DB-BD31-4B8C-83A1-F6EECF244321}">
                <p14:modId xmlns:p14="http://schemas.microsoft.com/office/powerpoint/2010/main" val="3549240494"/>
              </p:ext>
            </p:extLst>
          </p:nvPr>
        </p:nvGraphicFramePr>
        <p:xfrm>
          <a:off x="-207149" y="842216"/>
          <a:ext cx="12015907" cy="5974630"/>
        </p:xfrm>
        <a:graphic>
          <a:graphicData uri="http://schemas.openxmlformats.org/drawingml/2006/table">
            <a:tbl>
              <a:tblPr firstRow="1" firstCol="1" bandRow="1">
                <a:tableStyleId>{5C22544A-7EE6-4342-B048-85BDC9FD1C3A}</a:tableStyleId>
              </a:tblPr>
              <a:tblGrid>
                <a:gridCol w="2271405">
                  <a:extLst>
                    <a:ext uri="{9D8B030D-6E8A-4147-A177-3AD203B41FA5}">
                      <a16:colId xmlns:a16="http://schemas.microsoft.com/office/drawing/2014/main" val="3900398641"/>
                    </a:ext>
                  </a:extLst>
                </a:gridCol>
                <a:gridCol w="1330890">
                  <a:extLst>
                    <a:ext uri="{9D8B030D-6E8A-4147-A177-3AD203B41FA5}">
                      <a16:colId xmlns:a16="http://schemas.microsoft.com/office/drawing/2014/main" val="3888018842"/>
                    </a:ext>
                  </a:extLst>
                </a:gridCol>
                <a:gridCol w="2196041">
                  <a:extLst>
                    <a:ext uri="{9D8B030D-6E8A-4147-A177-3AD203B41FA5}">
                      <a16:colId xmlns:a16="http://schemas.microsoft.com/office/drawing/2014/main" val="3350270322"/>
                    </a:ext>
                  </a:extLst>
                </a:gridCol>
                <a:gridCol w="2980725">
                  <a:extLst>
                    <a:ext uri="{9D8B030D-6E8A-4147-A177-3AD203B41FA5}">
                      <a16:colId xmlns:a16="http://schemas.microsoft.com/office/drawing/2014/main" val="1688537087"/>
                    </a:ext>
                  </a:extLst>
                </a:gridCol>
                <a:gridCol w="3236846">
                  <a:extLst>
                    <a:ext uri="{9D8B030D-6E8A-4147-A177-3AD203B41FA5}">
                      <a16:colId xmlns:a16="http://schemas.microsoft.com/office/drawing/2014/main" val="3264559883"/>
                    </a:ext>
                  </a:extLst>
                </a:gridCol>
              </a:tblGrid>
              <a:tr h="565545">
                <a:tc>
                  <a:txBody>
                    <a:bodyPr/>
                    <a:lstStyle/>
                    <a:p>
                      <a:pPr marL="0" algn="ctr" rtl="0" eaLnBrk="1" latinLnBrk="0" hangingPunct="1">
                        <a:lnSpc>
                          <a:spcPct val="106000"/>
                        </a:lnSpc>
                        <a:spcBef>
                          <a:spcPts val="0"/>
                        </a:spcBef>
                        <a:spcAft>
                          <a:spcPts val="0"/>
                        </a:spcAft>
                      </a:pPr>
                      <a:r>
                        <a:rPr lang="en-US" sz="1400" kern="1200" spc="0">
                          <a:solidFill>
                            <a:schemeClr val="bg1"/>
                          </a:solidFill>
                          <a:effectLst/>
                          <a:latin typeface="Noto Sans  "/>
                        </a:rPr>
                        <a:t>Category</a:t>
                      </a:r>
                    </a:p>
                  </a:txBody>
                  <a:tcPr marL="0" marR="0" marT="0" marB="0" anchor="ctr">
                    <a:solidFill>
                      <a:schemeClr val="tx2"/>
                    </a:solidFill>
                  </a:tcPr>
                </a:tc>
                <a:tc>
                  <a:txBody>
                    <a:bodyPr/>
                    <a:lstStyle/>
                    <a:p>
                      <a:pPr marL="0" algn="ctr" rtl="0" eaLnBrk="1" latinLnBrk="0" hangingPunct="1">
                        <a:spcBef>
                          <a:spcPts val="0"/>
                        </a:spcBef>
                        <a:spcAft>
                          <a:spcPts val="0"/>
                        </a:spcAft>
                      </a:pPr>
                      <a:r>
                        <a:rPr lang="en-US" sz="1400" kern="1200" spc="0">
                          <a:solidFill>
                            <a:schemeClr val="bg1"/>
                          </a:solidFill>
                          <a:effectLst/>
                          <a:latin typeface="Noto Sans  "/>
                        </a:rPr>
                        <a:t>Status</a:t>
                      </a:r>
                      <a:endParaRPr lang="en-US" sz="1400">
                        <a:solidFill>
                          <a:schemeClr val="bg1"/>
                        </a:solidFill>
                        <a:effectLst/>
                        <a:latin typeface="Noto Sans  "/>
                      </a:endParaRPr>
                    </a:p>
                  </a:txBody>
                  <a:tcPr marL="0" marR="0" marT="0" marB="0" anchor="ctr">
                    <a:solidFill>
                      <a:schemeClr val="tx2"/>
                    </a:solidFill>
                  </a:tcPr>
                </a:tc>
                <a:tc>
                  <a:txBody>
                    <a:bodyPr/>
                    <a:lstStyle/>
                    <a:p>
                      <a:pPr marL="0" marR="0" indent="0" algn="ctr" rtl="0" eaLnBrk="1" fontAlgn="auto" latinLnBrk="0" hangingPunct="1">
                        <a:spcBef>
                          <a:spcPts val="0"/>
                        </a:spcBef>
                        <a:spcAft>
                          <a:spcPts val="0"/>
                        </a:spcAft>
                      </a:pPr>
                      <a:r>
                        <a:rPr lang="en-US" sz="1400" kern="1200" spc="0">
                          <a:solidFill>
                            <a:schemeClr val="bg1"/>
                          </a:solidFill>
                          <a:effectLst/>
                          <a:latin typeface="Noto Sans  "/>
                        </a:rPr>
                        <a:t>Identified/Trend</a:t>
                      </a:r>
                      <a:endParaRPr lang="en-US" sz="1400">
                        <a:solidFill>
                          <a:schemeClr val="bg1"/>
                        </a:solidFill>
                        <a:effectLst/>
                        <a:latin typeface="Noto Sans  "/>
                      </a:endParaRPr>
                    </a:p>
                  </a:txBody>
                  <a:tcPr marL="0" marR="0" marT="0" marB="0" anchor="ctr">
                    <a:solidFill>
                      <a:schemeClr val="tx2"/>
                    </a:solidFill>
                  </a:tcPr>
                </a:tc>
                <a:tc>
                  <a:txBody>
                    <a:bodyPr/>
                    <a:lstStyle/>
                    <a:p>
                      <a:pPr marL="0" marR="0" indent="0" algn="ctr" rtl="0" eaLnBrk="1" fontAlgn="auto" latinLnBrk="0" hangingPunct="1">
                        <a:spcBef>
                          <a:spcPts val="0"/>
                        </a:spcBef>
                        <a:spcAft>
                          <a:spcPts val="0"/>
                        </a:spcAft>
                      </a:pPr>
                      <a:r>
                        <a:rPr lang="en-US" sz="1400" kern="1200" spc="0">
                          <a:solidFill>
                            <a:schemeClr val="bg1"/>
                          </a:solidFill>
                          <a:effectLst/>
                          <a:latin typeface="Noto Sans  "/>
                        </a:rPr>
                        <a:t>Factors</a:t>
                      </a:r>
                    </a:p>
                  </a:txBody>
                  <a:tcPr marL="0" marR="0" marT="0" marB="0" anchor="ctr">
                    <a:solidFill>
                      <a:schemeClr val="tx2"/>
                    </a:solidFill>
                  </a:tcPr>
                </a:tc>
                <a:tc>
                  <a:txBody>
                    <a:bodyPr/>
                    <a:lstStyle/>
                    <a:p>
                      <a:pPr marL="0" marR="0" indent="0" algn="ctr" rtl="0" eaLnBrk="1" fontAlgn="auto" latinLnBrk="0" hangingPunct="1">
                        <a:spcBef>
                          <a:spcPts val="0"/>
                        </a:spcBef>
                        <a:spcAft>
                          <a:spcPts val="0"/>
                        </a:spcAft>
                      </a:pPr>
                      <a:r>
                        <a:rPr lang="en-US" sz="1400" kern="1200" spc="0">
                          <a:solidFill>
                            <a:schemeClr val="bg1"/>
                          </a:solidFill>
                          <a:effectLst/>
                          <a:latin typeface="Noto Sans  "/>
                        </a:rPr>
                        <a:t>CAP/Mitigation</a:t>
                      </a:r>
                      <a:endParaRPr lang="en-US" sz="1400">
                        <a:solidFill>
                          <a:schemeClr val="bg1"/>
                        </a:solidFill>
                        <a:effectLst/>
                        <a:latin typeface="Noto Sans  "/>
                      </a:endParaRPr>
                    </a:p>
                  </a:txBody>
                  <a:tcPr marL="0" marR="0" marT="0" marB="0" anchor="ctr">
                    <a:solidFill>
                      <a:schemeClr val="tx2"/>
                    </a:solidFill>
                  </a:tcPr>
                </a:tc>
                <a:extLst>
                  <a:ext uri="{0D108BD9-81ED-4DB2-BD59-A6C34878D82A}">
                    <a16:rowId xmlns:a16="http://schemas.microsoft.com/office/drawing/2014/main" val="3882126936"/>
                  </a:ext>
                </a:extLst>
              </a:tr>
              <a:tr h="749935">
                <a:tc>
                  <a:txBody>
                    <a:bodyPr/>
                    <a:lstStyle/>
                    <a:p>
                      <a:pPr marL="0" algn="ctr" rtl="0" eaLnBrk="1" latinLnBrk="0" hangingPunct="1">
                        <a:lnSpc>
                          <a:spcPct val="106000"/>
                        </a:lnSpc>
                        <a:spcBef>
                          <a:spcPts val="0"/>
                        </a:spcBef>
                        <a:spcAft>
                          <a:spcPts val="0"/>
                        </a:spcAft>
                      </a:pPr>
                      <a:r>
                        <a:rPr lang="en-US" sz="1200" spc="0" baseline="0">
                          <a:effectLst/>
                          <a:latin typeface="Noto Sans  "/>
                        </a:rPr>
                        <a:t>OSH-   Body Mechanics Program(s)</a:t>
                      </a:r>
                    </a:p>
                  </a:txBody>
                  <a:tcPr marL="0" marR="0" marT="0" marB="0" anchor="ctr">
                    <a:solidFill>
                      <a:schemeClr val="tx2"/>
                    </a:solidFill>
                  </a:tcPr>
                </a:tc>
                <a:tc>
                  <a:txBody>
                    <a:bodyPr/>
                    <a:lstStyle/>
                    <a:p>
                      <a:pPr marL="0" marR="0" indent="0" algn="ctr" rtl="0" eaLnBrk="0" fontAlgn="base" latinLnBrk="0" hangingPunct="0">
                        <a:lnSpc>
                          <a:spcPct val="90000"/>
                        </a:lnSpc>
                        <a:spcBef>
                          <a:spcPts val="0"/>
                        </a:spcBef>
                        <a:spcAft>
                          <a:spcPts val="0"/>
                        </a:spcAft>
                      </a:pPr>
                      <a:r>
                        <a:rPr lang="en-US" sz="1200" kern="1200">
                          <a:effectLst/>
                          <a:latin typeface="Noto Sans"/>
                        </a:rPr>
                        <a:t>In Progress</a:t>
                      </a:r>
                    </a:p>
                  </a:txBody>
                  <a:tcPr marL="0" marR="0" marT="0" marB="0" anchor="ctr"/>
                </a:tc>
                <a:tc>
                  <a:txBody>
                    <a:bodyPr/>
                    <a:lstStyle/>
                    <a:p>
                      <a:pPr marL="0" marR="0" indent="0" algn="l" rtl="0" eaLnBrk="0" fontAlgn="base" latinLnBrk="0" hangingPunct="0">
                        <a:lnSpc>
                          <a:spcPct val="90000"/>
                        </a:lnSpc>
                        <a:spcBef>
                          <a:spcPts val="0"/>
                        </a:spcBef>
                        <a:spcAft>
                          <a:spcPts val="300"/>
                        </a:spcAft>
                      </a:pPr>
                      <a:r>
                        <a:rPr lang="en-US" sz="1200" kern="1200" spc="0" baseline="0">
                          <a:ln>
                            <a:noFill/>
                          </a:ln>
                          <a:effectLst/>
                          <a:latin typeface="Noto Sans"/>
                        </a:rPr>
                        <a:t>Identified need for BTW body mechanics program and review of existing programs</a:t>
                      </a:r>
                    </a:p>
                  </a:txBody>
                  <a:tcPr marL="0" marR="0" marT="0" marB="0" anchor="ctr"/>
                </a:tc>
                <a:tc>
                  <a:txBody>
                    <a:bodyPr/>
                    <a:lstStyle/>
                    <a:p>
                      <a:pPr marL="0" marR="0" indent="0" algn="l" rtl="0" eaLnBrk="0" fontAlgn="base" latinLnBrk="0" hangingPunct="0">
                        <a:lnSpc>
                          <a:spcPct val="90000"/>
                        </a:lnSpc>
                        <a:spcBef>
                          <a:spcPts val="0"/>
                        </a:spcBef>
                        <a:spcAft>
                          <a:spcPts val="300"/>
                        </a:spcAft>
                      </a:pPr>
                      <a:r>
                        <a:rPr lang="en-US" sz="1200" kern="1200" spc="0" baseline="0">
                          <a:ln>
                            <a:noFill/>
                          </a:ln>
                          <a:effectLst/>
                          <a:latin typeface="Noto Sans"/>
                        </a:rPr>
                        <a:t>There is currently ATW online body mechanics training – But not for BTW. The goal would be to implement/ review programs to help reduce injuries.</a:t>
                      </a:r>
                    </a:p>
                  </a:txBody>
                  <a:tcPr marL="0" marR="0" marT="0" marB="0" anchor="ctr"/>
                </a:tc>
                <a:tc>
                  <a:txBody>
                    <a:bodyPr/>
                    <a:lstStyle/>
                    <a:p>
                      <a:pPr marL="0" marR="0" indent="0" algn="l" rtl="0" eaLnBrk="1" latinLnBrk="0" hangingPunct="1">
                        <a:lnSpc>
                          <a:spcPct val="90000"/>
                        </a:lnSpc>
                        <a:spcBef>
                          <a:spcPts val="0"/>
                        </a:spcBef>
                        <a:spcAft>
                          <a:spcPts val="420"/>
                        </a:spcAft>
                        <a:buClr>
                          <a:srgbClr val="00466B"/>
                        </a:buClr>
                        <a:buSzPts val="1000"/>
                        <a:buNone/>
                      </a:pPr>
                      <a:endParaRPr lang="en-US" sz="1200" kern="1200" spc="0" baseline="0">
                        <a:ln>
                          <a:noFill/>
                        </a:ln>
                        <a:effectLst/>
                        <a:latin typeface="Noto Sans"/>
                      </a:endParaRPr>
                    </a:p>
                    <a:p>
                      <a:pPr marL="171450" marR="0" lvl="0" indent="-171450" algn="l">
                        <a:lnSpc>
                          <a:spcPct val="90000"/>
                        </a:lnSpc>
                        <a:spcBef>
                          <a:spcPts val="0"/>
                        </a:spcBef>
                        <a:spcAft>
                          <a:spcPts val="420"/>
                        </a:spcAft>
                        <a:buClr>
                          <a:srgbClr val="00466B"/>
                        </a:buClr>
                        <a:buSzPts val="1000"/>
                        <a:buFont typeface="Arial"/>
                        <a:buChar char="•"/>
                      </a:pPr>
                      <a:r>
                        <a:rPr lang="en-US" sz="1200" kern="1200" spc="0" baseline="0">
                          <a:ln>
                            <a:noFill/>
                          </a:ln>
                          <a:effectLst/>
                          <a:latin typeface="Noto Sans"/>
                        </a:rPr>
                        <a:t>Exploration Phase</a:t>
                      </a:r>
                    </a:p>
                    <a:p>
                      <a:pPr marL="0" marR="0" lvl="0" indent="0" algn="l">
                        <a:lnSpc>
                          <a:spcPct val="90000"/>
                        </a:lnSpc>
                        <a:spcBef>
                          <a:spcPts val="0"/>
                        </a:spcBef>
                        <a:spcAft>
                          <a:spcPts val="420"/>
                        </a:spcAft>
                        <a:buClr>
                          <a:srgbClr val="00466B"/>
                        </a:buClr>
                        <a:buSzPts val="1000"/>
                        <a:buNone/>
                      </a:pPr>
                      <a:endParaRPr lang="en-US" sz="1200" kern="1200" spc="0" baseline="0">
                        <a:ln>
                          <a:noFill/>
                        </a:ln>
                        <a:effectLst/>
                        <a:latin typeface="Noto Sans"/>
                      </a:endParaRPr>
                    </a:p>
                  </a:txBody>
                  <a:tcPr marL="0" marR="0" marT="0" marB="0" anchor="ctr"/>
                </a:tc>
                <a:extLst>
                  <a:ext uri="{0D108BD9-81ED-4DB2-BD59-A6C34878D82A}">
                    <a16:rowId xmlns:a16="http://schemas.microsoft.com/office/drawing/2014/main" val="2315270343"/>
                  </a:ext>
                </a:extLst>
              </a:tr>
              <a:tr h="749935">
                <a:tc>
                  <a:txBody>
                    <a:bodyPr/>
                    <a:lstStyle/>
                    <a:p>
                      <a:pPr marL="0" lvl="0" algn="ctr">
                        <a:lnSpc>
                          <a:spcPct val="106000"/>
                        </a:lnSpc>
                        <a:spcBef>
                          <a:spcPts val="0"/>
                        </a:spcBef>
                        <a:spcAft>
                          <a:spcPts val="0"/>
                        </a:spcAft>
                        <a:buNone/>
                      </a:pPr>
                      <a:r>
                        <a:rPr lang="en-US" sz="1200" b="1" i="0" u="none" strike="noStrike" spc="0" baseline="0" noProof="0">
                          <a:effectLst/>
                          <a:latin typeface="Arial"/>
                        </a:rPr>
                        <a:t>OSH- Peak Season Readiness Programs</a:t>
                      </a:r>
                    </a:p>
                  </a:txBody>
                  <a:tcPr marL="0" marR="0" marT="0" marB="0" anchor="ctr">
                    <a:solidFill>
                      <a:schemeClr val="tx2"/>
                    </a:solidFill>
                  </a:tcPr>
                </a:tc>
                <a:tc>
                  <a:txBody>
                    <a:bodyPr/>
                    <a:lstStyle/>
                    <a:p>
                      <a:pPr marL="0" lvl="0" indent="0" algn="ctr">
                        <a:lnSpc>
                          <a:spcPct val="90000"/>
                        </a:lnSpc>
                        <a:spcBef>
                          <a:spcPts val="0"/>
                        </a:spcBef>
                        <a:spcAft>
                          <a:spcPts val="0"/>
                        </a:spcAft>
                        <a:buNone/>
                      </a:pPr>
                      <a:r>
                        <a:rPr lang="en-US" sz="1200" kern="1200">
                          <a:effectLst/>
                          <a:latin typeface="Noto Sans"/>
                        </a:rPr>
                        <a:t>In Progress</a:t>
                      </a:r>
                    </a:p>
                  </a:txBody>
                  <a:tcPr marL="0" marR="0" marT="0" marB="0" anchor="ctr"/>
                </a:tc>
                <a:tc>
                  <a:txBody>
                    <a:bodyPr/>
                    <a:lstStyle/>
                    <a:p>
                      <a:pPr marL="0" lvl="0" indent="0" algn="l">
                        <a:lnSpc>
                          <a:spcPct val="90000"/>
                        </a:lnSpc>
                        <a:spcBef>
                          <a:spcPts val="0"/>
                        </a:spcBef>
                        <a:spcAft>
                          <a:spcPts val="300"/>
                        </a:spcAft>
                        <a:buNone/>
                      </a:pPr>
                      <a:r>
                        <a:rPr lang="en-US" sz="1200" kern="1200" spc="0" baseline="0">
                          <a:ln>
                            <a:noFill/>
                          </a:ln>
                          <a:effectLst/>
                          <a:latin typeface="Noto Sans"/>
                        </a:rPr>
                        <a:t>Identified need for Peak Season Readiness program</a:t>
                      </a:r>
                    </a:p>
                  </a:txBody>
                  <a:tcPr marL="0" marR="0" marT="0" marB="0" anchor="ctr"/>
                </a:tc>
                <a:tc>
                  <a:txBody>
                    <a:bodyPr/>
                    <a:lstStyle/>
                    <a:p>
                      <a:pPr marL="0" lvl="0" indent="0" algn="l">
                        <a:lnSpc>
                          <a:spcPct val="90000"/>
                        </a:lnSpc>
                        <a:spcBef>
                          <a:spcPts val="0"/>
                        </a:spcBef>
                        <a:spcAft>
                          <a:spcPts val="300"/>
                        </a:spcAft>
                        <a:buNone/>
                      </a:pPr>
                      <a:r>
                        <a:rPr lang="en-US" sz="1200" kern="1200" spc="0" baseline="0">
                          <a:ln>
                            <a:noFill/>
                          </a:ln>
                          <a:effectLst/>
                          <a:latin typeface="Noto Sans"/>
                        </a:rPr>
                        <a:t>Working in various weather conditions creates a several OSH Hazards  - Slips/ trips and falls, extreme cold conditions,  Extreme Heat etc</a:t>
                      </a:r>
                      <a:endParaRPr lang="en-US" sz="1200" kern="1200" spc="0" baseline="0" err="1">
                        <a:ln>
                          <a:noFill/>
                        </a:ln>
                        <a:effectLst/>
                        <a:latin typeface="Noto Sans"/>
                      </a:endParaRPr>
                    </a:p>
                  </a:txBody>
                  <a:tcPr marL="0" marR="0" marT="0" marB="0" anchor="ctr"/>
                </a:tc>
                <a:tc>
                  <a:txBody>
                    <a:bodyPr/>
                    <a:lstStyle/>
                    <a:p>
                      <a:pPr marL="173355" lvl="0" indent="-173355" algn="l">
                        <a:lnSpc>
                          <a:spcPct val="90000"/>
                        </a:lnSpc>
                        <a:spcBef>
                          <a:spcPts val="0"/>
                        </a:spcBef>
                        <a:spcAft>
                          <a:spcPts val="420"/>
                        </a:spcAft>
                        <a:buFont typeface="Arial"/>
                        <a:buChar char="•"/>
                      </a:pPr>
                      <a:endParaRPr lang="en-US" sz="1200" kern="1200" spc="0" baseline="0">
                        <a:ln>
                          <a:noFill/>
                        </a:ln>
                        <a:effectLst/>
                        <a:latin typeface="Noto Sans"/>
                      </a:endParaRPr>
                    </a:p>
                    <a:p>
                      <a:pPr marL="173355" lvl="0" indent="-173355" algn="l">
                        <a:lnSpc>
                          <a:spcPct val="90000"/>
                        </a:lnSpc>
                        <a:spcBef>
                          <a:spcPts val="0"/>
                        </a:spcBef>
                        <a:spcAft>
                          <a:spcPts val="420"/>
                        </a:spcAft>
                        <a:buFont typeface="Arial"/>
                        <a:buChar char="•"/>
                      </a:pPr>
                      <a:r>
                        <a:rPr lang="en-US" sz="1200" kern="1200" spc="0" baseline="0">
                          <a:ln>
                            <a:noFill/>
                          </a:ln>
                          <a:effectLst/>
                          <a:latin typeface="Noto Sans"/>
                        </a:rPr>
                        <a:t>Final review to be completed by End of June</a:t>
                      </a:r>
                    </a:p>
                    <a:p>
                      <a:pPr marL="173355" lvl="0" indent="-173355" algn="l">
                        <a:lnSpc>
                          <a:spcPct val="90000"/>
                        </a:lnSpc>
                        <a:spcBef>
                          <a:spcPts val="0"/>
                        </a:spcBef>
                        <a:spcAft>
                          <a:spcPts val="420"/>
                        </a:spcAft>
                        <a:buFont typeface="Arial"/>
                        <a:buChar char="•"/>
                      </a:pPr>
                      <a:r>
                        <a:rPr lang="en-US" sz="1200" kern="1200" spc="0" baseline="0">
                          <a:ln>
                            <a:noFill/>
                          </a:ln>
                          <a:effectLst/>
                          <a:latin typeface="Noto Sans"/>
                        </a:rPr>
                        <a:t>Review with Lonel's Team.</a:t>
                      </a:r>
                    </a:p>
                    <a:p>
                      <a:pPr marL="173355" lvl="0" indent="-173355" algn="l">
                        <a:lnSpc>
                          <a:spcPct val="90000"/>
                        </a:lnSpc>
                        <a:spcBef>
                          <a:spcPts val="0"/>
                        </a:spcBef>
                        <a:spcAft>
                          <a:spcPts val="420"/>
                        </a:spcAft>
                        <a:buFont typeface="Arial"/>
                        <a:buChar char="•"/>
                      </a:pPr>
                      <a:r>
                        <a:rPr lang="en-US" sz="1200" kern="1200" spc="0" baseline="0">
                          <a:ln>
                            <a:noFill/>
                          </a:ln>
                          <a:effectLst/>
                          <a:latin typeface="Noto Sans"/>
                        </a:rPr>
                        <a:t>Delivery plans to be determined- Release V1 in July</a:t>
                      </a:r>
                    </a:p>
                  </a:txBody>
                  <a:tcPr marL="0" marR="0" marT="0" marB="0" anchor="ctr"/>
                </a:tc>
                <a:extLst>
                  <a:ext uri="{0D108BD9-81ED-4DB2-BD59-A6C34878D82A}">
                    <a16:rowId xmlns:a16="http://schemas.microsoft.com/office/drawing/2014/main" val="1216275640"/>
                  </a:ext>
                </a:extLst>
              </a:tr>
              <a:tr h="749935">
                <a:tc>
                  <a:txBody>
                    <a:bodyPr/>
                    <a:lstStyle/>
                    <a:p>
                      <a:pPr marL="0" lvl="0" algn="ctr">
                        <a:lnSpc>
                          <a:spcPct val="106000"/>
                        </a:lnSpc>
                        <a:spcBef>
                          <a:spcPts val="0"/>
                        </a:spcBef>
                        <a:spcAft>
                          <a:spcPts val="0"/>
                        </a:spcAft>
                        <a:buNone/>
                      </a:pPr>
                      <a:r>
                        <a:rPr lang="en-US" sz="1200" spc="0" baseline="0">
                          <a:effectLst/>
                        </a:rPr>
                        <a:t>Ramp Handling- GSE Operation</a:t>
                      </a:r>
                    </a:p>
                  </a:txBody>
                  <a:tcPr marL="0" marR="0" marT="0" marB="0" anchor="ctr">
                    <a:solidFill>
                      <a:schemeClr val="tx2"/>
                    </a:solidFill>
                  </a:tcPr>
                </a:tc>
                <a:tc>
                  <a:txBody>
                    <a:bodyPr/>
                    <a:lstStyle/>
                    <a:p>
                      <a:pPr marL="0" lvl="0" indent="0" algn="ctr">
                        <a:lnSpc>
                          <a:spcPct val="90000"/>
                        </a:lnSpc>
                        <a:spcBef>
                          <a:spcPts val="0"/>
                        </a:spcBef>
                        <a:spcAft>
                          <a:spcPts val="0"/>
                        </a:spcAft>
                        <a:buNone/>
                      </a:pPr>
                      <a:r>
                        <a:rPr lang="en-US" sz="1200" kern="1200">
                          <a:effectLst/>
                          <a:latin typeface="Noto Sans"/>
                        </a:rPr>
                        <a:t>In Progress</a:t>
                      </a:r>
                    </a:p>
                  </a:txBody>
                  <a:tcPr marL="0" marR="0" marT="0" marB="0" anchor="ctr"/>
                </a:tc>
                <a:tc>
                  <a:txBody>
                    <a:bodyPr/>
                    <a:lstStyle/>
                    <a:p>
                      <a:pPr marL="0" lvl="0" indent="0" algn="l">
                        <a:lnSpc>
                          <a:spcPct val="90000"/>
                        </a:lnSpc>
                        <a:spcBef>
                          <a:spcPts val="0"/>
                        </a:spcBef>
                        <a:spcAft>
                          <a:spcPts val="300"/>
                        </a:spcAft>
                        <a:buNone/>
                      </a:pPr>
                      <a:r>
                        <a:rPr lang="en-US" sz="1200" kern="1200" spc="0" baseline="0">
                          <a:ln>
                            <a:noFill/>
                          </a:ln>
                          <a:effectLst/>
                          <a:latin typeface="Noto Sans"/>
                        </a:rPr>
                        <a:t>GSE Operation represents +50% of all Ramp Handling incidents </a:t>
                      </a:r>
                    </a:p>
                  </a:txBody>
                  <a:tcPr marL="0" marR="0" marT="0" marB="0" anchor="ctr"/>
                </a:tc>
                <a:tc>
                  <a:txBody>
                    <a:bodyPr/>
                    <a:lstStyle/>
                    <a:p>
                      <a:pPr marL="171450" lvl="0" indent="-171450" algn="l">
                        <a:lnSpc>
                          <a:spcPct val="90000"/>
                        </a:lnSpc>
                        <a:spcBef>
                          <a:spcPts val="0"/>
                        </a:spcBef>
                        <a:spcAft>
                          <a:spcPts val="300"/>
                        </a:spcAft>
                        <a:buFont typeface="Arial"/>
                        <a:buChar char="•"/>
                      </a:pPr>
                      <a:r>
                        <a:rPr lang="en-US" sz="1200" kern="1200" spc="0" baseline="0">
                          <a:ln>
                            <a:noFill/>
                          </a:ln>
                          <a:effectLst/>
                          <a:latin typeface="Noto Sans"/>
                        </a:rPr>
                        <a:t>GSE to GSE contact/ GSE to facility contact/ GSE to AC contact/ GSE maneuvering/ GSE towing</a:t>
                      </a:r>
                    </a:p>
                  </a:txBody>
                  <a:tcPr marL="0" marR="0" marT="0" marB="0" anchor="ctr"/>
                </a:tc>
                <a:tc>
                  <a:txBody>
                    <a:bodyPr/>
                    <a:lstStyle/>
                    <a:p>
                      <a:pPr marL="173355" lvl="0" indent="-173355" algn="l">
                        <a:lnSpc>
                          <a:spcPct val="90000"/>
                        </a:lnSpc>
                        <a:spcBef>
                          <a:spcPts val="0"/>
                        </a:spcBef>
                        <a:spcAft>
                          <a:spcPts val="420"/>
                        </a:spcAft>
                        <a:buFont typeface="Arial"/>
                        <a:buChar char="•"/>
                      </a:pPr>
                      <a:endParaRPr lang="en-US" sz="1200" kern="1200" spc="0" baseline="0">
                        <a:ln>
                          <a:noFill/>
                        </a:ln>
                        <a:effectLst/>
                        <a:latin typeface="Noto Sans"/>
                      </a:endParaRPr>
                    </a:p>
                    <a:p>
                      <a:pPr marL="173355" lvl="0" indent="-173355" algn="l">
                        <a:lnSpc>
                          <a:spcPct val="90000"/>
                        </a:lnSpc>
                        <a:spcBef>
                          <a:spcPts val="0"/>
                        </a:spcBef>
                        <a:spcAft>
                          <a:spcPts val="420"/>
                        </a:spcAft>
                        <a:buFont typeface="Arial"/>
                        <a:buChar char="•"/>
                      </a:pPr>
                      <a:r>
                        <a:rPr lang="en-US" sz="1200" kern="1200" spc="0" baseline="0">
                          <a:ln>
                            <a:noFill/>
                          </a:ln>
                          <a:effectLst/>
                          <a:latin typeface="Noto Sans"/>
                        </a:rPr>
                        <a:t>GSE Operation - Working Group- established</a:t>
                      </a:r>
                    </a:p>
                    <a:p>
                      <a:pPr marL="173355" lvl="0" indent="-173355" algn="l">
                        <a:lnSpc>
                          <a:spcPct val="90000"/>
                        </a:lnSpc>
                        <a:spcBef>
                          <a:spcPts val="0"/>
                        </a:spcBef>
                        <a:spcAft>
                          <a:spcPts val="420"/>
                        </a:spcAft>
                        <a:buFont typeface="Arial"/>
                        <a:buChar char="•"/>
                      </a:pPr>
                      <a:r>
                        <a:rPr lang="en-US" sz="1200" kern="1200" spc="0" baseline="0">
                          <a:ln>
                            <a:noFill/>
                          </a:ln>
                          <a:effectLst/>
                          <a:latin typeface="Noto Sans"/>
                        </a:rPr>
                        <a:t>First session planned for July</a:t>
                      </a:r>
                    </a:p>
                  </a:txBody>
                  <a:tcPr marL="0" marR="0" marT="0" marB="0" anchor="ctr"/>
                </a:tc>
                <a:extLst>
                  <a:ext uri="{0D108BD9-81ED-4DB2-BD59-A6C34878D82A}">
                    <a16:rowId xmlns:a16="http://schemas.microsoft.com/office/drawing/2014/main" val="102538233"/>
                  </a:ext>
                </a:extLst>
              </a:tr>
              <a:tr h="1113311">
                <a:tc>
                  <a:txBody>
                    <a:bodyPr/>
                    <a:lstStyle/>
                    <a:p>
                      <a:pPr marL="0" lvl="0" algn="ctr">
                        <a:lnSpc>
                          <a:spcPct val="106000"/>
                        </a:lnSpc>
                        <a:spcBef>
                          <a:spcPts val="0"/>
                        </a:spcBef>
                        <a:spcAft>
                          <a:spcPts val="0"/>
                        </a:spcAft>
                        <a:buNone/>
                      </a:pPr>
                      <a:r>
                        <a:rPr lang="en-US" sz="1200" spc="0" baseline="0">
                          <a:effectLst/>
                        </a:rPr>
                        <a:t>Ramp Handling Pushback </a:t>
                      </a:r>
                    </a:p>
                  </a:txBody>
                  <a:tcPr marL="0" marR="0" marT="0" marB="0" anchor="ctr">
                    <a:solidFill>
                      <a:schemeClr val="tx2"/>
                    </a:solidFill>
                  </a:tcPr>
                </a:tc>
                <a:tc>
                  <a:txBody>
                    <a:bodyPr/>
                    <a:lstStyle/>
                    <a:p>
                      <a:pPr marL="0" lvl="0" indent="0" algn="ctr">
                        <a:lnSpc>
                          <a:spcPct val="90000"/>
                        </a:lnSpc>
                        <a:spcBef>
                          <a:spcPts val="0"/>
                        </a:spcBef>
                        <a:spcAft>
                          <a:spcPts val="0"/>
                        </a:spcAft>
                        <a:buNone/>
                      </a:pPr>
                      <a:r>
                        <a:rPr lang="en-US" sz="1200" kern="1200">
                          <a:effectLst/>
                          <a:latin typeface="Noto Sans"/>
                        </a:rPr>
                        <a:t>In Progress </a:t>
                      </a:r>
                    </a:p>
                  </a:txBody>
                  <a:tcPr marL="0" marR="0" marT="0" marB="0" anchor="ctr"/>
                </a:tc>
                <a:tc>
                  <a:txBody>
                    <a:bodyPr/>
                    <a:lstStyle/>
                    <a:p>
                      <a:pPr marL="0" lvl="0" indent="0" algn="l">
                        <a:lnSpc>
                          <a:spcPct val="90000"/>
                        </a:lnSpc>
                        <a:spcBef>
                          <a:spcPts val="0"/>
                        </a:spcBef>
                        <a:spcAft>
                          <a:spcPts val="300"/>
                        </a:spcAft>
                        <a:buNone/>
                      </a:pPr>
                      <a:r>
                        <a:rPr lang="en-US" sz="1200" kern="1200" spc="0" baseline="0">
                          <a:ln>
                            <a:noFill/>
                          </a:ln>
                          <a:effectLst/>
                          <a:latin typeface="Noto Sans"/>
                        </a:rPr>
                        <a:t>Recent Incidents have identified areas for improvement</a:t>
                      </a:r>
                    </a:p>
                  </a:txBody>
                  <a:tcPr marL="0" marR="0" marT="0" marB="0" anchor="ctr"/>
                </a:tc>
                <a:tc>
                  <a:txBody>
                    <a:bodyPr/>
                    <a:lstStyle/>
                    <a:p>
                      <a:pPr marL="171450" marR="0" lvl="0" indent="-171450" algn="l">
                        <a:lnSpc>
                          <a:spcPct val="100000"/>
                        </a:lnSpc>
                        <a:spcBef>
                          <a:spcPts val="0"/>
                        </a:spcBef>
                        <a:spcAft>
                          <a:spcPts val="0"/>
                        </a:spcAft>
                        <a:buClr>
                          <a:srgbClr val="000000"/>
                        </a:buClr>
                        <a:buFont typeface="Arial"/>
                        <a:buChar char="•"/>
                      </a:pPr>
                      <a:r>
                        <a:rPr lang="en-US" sz="1200" b="0" i="0" u="none" strike="noStrike" kern="1200" spc="0" baseline="0" noProof="0">
                          <a:ln>
                            <a:noFill/>
                          </a:ln>
                          <a:solidFill>
                            <a:srgbClr val="333333"/>
                          </a:solidFill>
                          <a:effectLst/>
                          <a:latin typeface="Arial"/>
                        </a:rPr>
                        <a:t>Tow bar connection / disconnection</a:t>
                      </a:r>
                    </a:p>
                    <a:p>
                      <a:pPr marL="171450" marR="0" lvl="0" indent="-171450" algn="l">
                        <a:lnSpc>
                          <a:spcPct val="100000"/>
                        </a:lnSpc>
                        <a:spcBef>
                          <a:spcPts val="0"/>
                        </a:spcBef>
                        <a:spcAft>
                          <a:spcPts val="0"/>
                        </a:spcAft>
                        <a:buClr>
                          <a:srgbClr val="000000"/>
                        </a:buClr>
                        <a:buFont typeface="Arial"/>
                        <a:buChar char="•"/>
                      </a:pPr>
                      <a:r>
                        <a:rPr lang="en-US" sz="1200" b="0" i="0" u="none" strike="noStrike" kern="1200" spc="0" baseline="0" noProof="0">
                          <a:ln>
                            <a:noFill/>
                          </a:ln>
                          <a:solidFill>
                            <a:srgbClr val="333333"/>
                          </a:solidFill>
                          <a:effectLst/>
                          <a:latin typeface="Arial"/>
                        </a:rPr>
                        <a:t>Pushback readiness/ hazard awareness and troubleshooting pushback issues.</a:t>
                      </a:r>
                    </a:p>
                    <a:p>
                      <a:pPr marL="171450" marR="0" lvl="0" indent="-171450" algn="l">
                        <a:lnSpc>
                          <a:spcPct val="100000"/>
                        </a:lnSpc>
                        <a:spcBef>
                          <a:spcPts val="0"/>
                        </a:spcBef>
                        <a:spcAft>
                          <a:spcPts val="0"/>
                        </a:spcAft>
                        <a:buClr>
                          <a:srgbClr val="000000"/>
                        </a:buClr>
                        <a:buFont typeface="Arial"/>
                        <a:buChar char="•"/>
                      </a:pPr>
                      <a:r>
                        <a:rPr lang="en-US" sz="1200" b="0" i="0" u="none" strike="noStrike" kern="1200" spc="0" baseline="0" noProof="0">
                          <a:ln>
                            <a:noFill/>
                          </a:ln>
                          <a:solidFill>
                            <a:srgbClr val="333333"/>
                          </a:solidFill>
                          <a:effectLst/>
                          <a:latin typeface="Arial"/>
                        </a:rPr>
                        <a:t>Headset Communications</a:t>
                      </a:r>
                      <a:endParaRPr lang="en-US"/>
                    </a:p>
                    <a:p>
                      <a:pPr marL="171450" marR="0" lvl="0" indent="-171450" algn="l">
                        <a:lnSpc>
                          <a:spcPct val="100000"/>
                        </a:lnSpc>
                        <a:spcBef>
                          <a:spcPts val="0"/>
                        </a:spcBef>
                        <a:spcAft>
                          <a:spcPts val="0"/>
                        </a:spcAft>
                        <a:buClr>
                          <a:srgbClr val="000000"/>
                        </a:buClr>
                        <a:buFont typeface="Arial"/>
                        <a:buChar char="•"/>
                      </a:pPr>
                      <a:r>
                        <a:rPr lang="en-US" sz="1200" b="0" i="0" u="none" strike="noStrike" kern="1200" spc="0" baseline="0" noProof="0">
                          <a:ln>
                            <a:noFill/>
                          </a:ln>
                          <a:solidFill>
                            <a:srgbClr val="333333"/>
                          </a:solidFill>
                          <a:effectLst/>
                          <a:latin typeface="Arial"/>
                        </a:rPr>
                        <a:t>Wing Walker Requirements.</a:t>
                      </a:r>
                      <a:endParaRPr lang="en-US"/>
                    </a:p>
                  </a:txBody>
                  <a:tcPr marL="0" marR="0" marT="0" marB="0" anchor="ctr"/>
                </a:tc>
                <a:tc>
                  <a:txBody>
                    <a:bodyPr/>
                    <a:lstStyle/>
                    <a:p>
                      <a:pPr marL="285750" marR="0" lvl="0" indent="-285750" algn="l">
                        <a:lnSpc>
                          <a:spcPct val="100000"/>
                        </a:lnSpc>
                        <a:spcBef>
                          <a:spcPts val="0"/>
                        </a:spcBef>
                        <a:spcAft>
                          <a:spcPts val="0"/>
                        </a:spcAft>
                        <a:buFont typeface="Arial"/>
                        <a:buChar char="•"/>
                      </a:pPr>
                      <a:endParaRPr lang="en-US" sz="1200" kern="1200" spc="0" baseline="0">
                        <a:ln>
                          <a:noFill/>
                        </a:ln>
                        <a:effectLst/>
                        <a:latin typeface="Noto Sans"/>
                      </a:endParaRPr>
                    </a:p>
                    <a:p>
                      <a:pPr marL="171450" marR="0" lvl="0" indent="-171450" algn="l">
                        <a:lnSpc>
                          <a:spcPct val="100000"/>
                        </a:lnSpc>
                        <a:spcBef>
                          <a:spcPts val="0"/>
                        </a:spcBef>
                        <a:spcAft>
                          <a:spcPts val="0"/>
                        </a:spcAft>
                        <a:buClr>
                          <a:srgbClr val="000000"/>
                        </a:buClr>
                        <a:buFont typeface="Arial,Sans-Serif"/>
                        <a:buChar char="•"/>
                      </a:pPr>
                      <a:r>
                        <a:rPr lang="en-CA" sz="1200" b="0" i="0" u="none" strike="noStrike" kern="1200" spc="0" baseline="0" noProof="0">
                          <a:ln>
                            <a:noFill/>
                          </a:ln>
                          <a:solidFill>
                            <a:srgbClr val="000000"/>
                          </a:solidFill>
                          <a:effectLst/>
                          <a:latin typeface="Arial"/>
                        </a:rPr>
                        <a:t>Pushback Safety Read N Sign issued May 18th:</a:t>
                      </a:r>
                    </a:p>
                    <a:p>
                      <a:pPr marL="285750" marR="0" lvl="0" indent="-285750" algn="l">
                        <a:lnSpc>
                          <a:spcPct val="100000"/>
                        </a:lnSpc>
                        <a:spcBef>
                          <a:spcPts val="0"/>
                        </a:spcBef>
                        <a:spcAft>
                          <a:spcPts val="0"/>
                        </a:spcAft>
                        <a:buClr>
                          <a:srgbClr val="000000"/>
                        </a:buClr>
                        <a:buFont typeface="Arial"/>
                        <a:buChar char="•"/>
                      </a:pPr>
                      <a:endParaRPr lang="en-CA" sz="1200" b="0" i="0" u="none" strike="noStrike" kern="1200" spc="0" baseline="0" noProof="0">
                        <a:ln>
                          <a:noFill/>
                        </a:ln>
                        <a:solidFill>
                          <a:srgbClr val="000000"/>
                        </a:solidFill>
                        <a:effectLst/>
                        <a:latin typeface="Arial"/>
                      </a:endParaRPr>
                    </a:p>
                    <a:p>
                      <a:pPr marL="171450" marR="0" lvl="0" indent="-171450" algn="l">
                        <a:lnSpc>
                          <a:spcPct val="100000"/>
                        </a:lnSpc>
                        <a:spcBef>
                          <a:spcPts val="0"/>
                        </a:spcBef>
                        <a:spcAft>
                          <a:spcPts val="0"/>
                        </a:spcAft>
                        <a:buClr>
                          <a:srgbClr val="000000"/>
                        </a:buClr>
                        <a:buFont typeface="Arial,Sans-Serif"/>
                        <a:buChar char="•"/>
                      </a:pPr>
                      <a:r>
                        <a:rPr lang="en-US" sz="1200" b="0" i="0" u="none" strike="noStrike" kern="1200" spc="0" baseline="0" noProof="0">
                          <a:ln>
                            <a:noFill/>
                          </a:ln>
                          <a:solidFill>
                            <a:srgbClr val="333333"/>
                          </a:solidFill>
                          <a:effectLst/>
                          <a:latin typeface="Arial"/>
                        </a:rPr>
                        <a:t>System wide plan to ensure all pushback tractors have a pelican case and functional headset per unit.</a:t>
                      </a:r>
                    </a:p>
                    <a:p>
                      <a:pPr marL="171450" marR="0" lvl="0" indent="-171450" algn="l">
                        <a:lnSpc>
                          <a:spcPct val="100000"/>
                        </a:lnSpc>
                        <a:spcBef>
                          <a:spcPts val="0"/>
                        </a:spcBef>
                        <a:spcAft>
                          <a:spcPts val="0"/>
                        </a:spcAft>
                        <a:buClr>
                          <a:srgbClr val="000000"/>
                        </a:buClr>
                        <a:buFont typeface="Arial,Sans-Serif"/>
                        <a:buChar char="•"/>
                      </a:pPr>
                      <a:r>
                        <a:rPr lang="en-US" sz="1200" b="0" i="0" u="none" strike="noStrike" kern="1200" spc="0" baseline="0" noProof="0">
                          <a:ln>
                            <a:noFill/>
                          </a:ln>
                          <a:solidFill>
                            <a:srgbClr val="333333"/>
                          </a:solidFill>
                          <a:effectLst/>
                          <a:latin typeface="Arial"/>
                        </a:rPr>
                        <a:t>Monitoring Phase.- Through ongoing data analysis</a:t>
                      </a:r>
                    </a:p>
                  </a:txBody>
                  <a:tcPr marL="0" marR="0" marT="0" marB="0" anchor="ctr"/>
                </a:tc>
                <a:extLst>
                  <a:ext uri="{0D108BD9-81ED-4DB2-BD59-A6C34878D82A}">
                    <a16:rowId xmlns:a16="http://schemas.microsoft.com/office/drawing/2014/main" val="661130820"/>
                  </a:ext>
                </a:extLst>
              </a:tr>
              <a:tr h="1113310">
                <a:tc>
                  <a:txBody>
                    <a:bodyPr/>
                    <a:lstStyle/>
                    <a:p>
                      <a:pPr marL="0" lvl="0" algn="ctr">
                        <a:lnSpc>
                          <a:spcPct val="106000"/>
                        </a:lnSpc>
                        <a:spcBef>
                          <a:spcPts val="0"/>
                        </a:spcBef>
                        <a:spcAft>
                          <a:spcPts val="0"/>
                        </a:spcAft>
                        <a:buNone/>
                      </a:pPr>
                      <a:r>
                        <a:rPr lang="en-US" sz="1200" spc="0" baseline="0">
                          <a:effectLst/>
                        </a:rPr>
                        <a:t>Engine Hazards </a:t>
                      </a:r>
                    </a:p>
                  </a:txBody>
                  <a:tcPr marL="0" marR="0" marT="0" marB="0" anchor="ctr">
                    <a:solidFill>
                      <a:schemeClr val="tx2"/>
                    </a:solidFill>
                  </a:tcPr>
                </a:tc>
                <a:tc>
                  <a:txBody>
                    <a:bodyPr/>
                    <a:lstStyle/>
                    <a:p>
                      <a:pPr marL="0" lvl="0" indent="0" algn="ctr">
                        <a:lnSpc>
                          <a:spcPct val="90000"/>
                        </a:lnSpc>
                        <a:spcBef>
                          <a:spcPts val="0"/>
                        </a:spcBef>
                        <a:spcAft>
                          <a:spcPts val="0"/>
                        </a:spcAft>
                        <a:buNone/>
                      </a:pPr>
                      <a:r>
                        <a:rPr lang="en-US" sz="1200" kern="1200">
                          <a:effectLst/>
                          <a:latin typeface="Noto Sans"/>
                        </a:rPr>
                        <a:t>In Progress</a:t>
                      </a:r>
                    </a:p>
                  </a:txBody>
                  <a:tcPr marL="0" marR="0" marT="0" marB="0" anchor="ctr"/>
                </a:tc>
                <a:tc>
                  <a:txBody>
                    <a:bodyPr/>
                    <a:lstStyle/>
                    <a:p>
                      <a:pPr marL="0" lvl="0" indent="0" algn="l">
                        <a:lnSpc>
                          <a:spcPct val="90000"/>
                        </a:lnSpc>
                        <a:spcBef>
                          <a:spcPts val="0"/>
                        </a:spcBef>
                        <a:spcAft>
                          <a:spcPts val="300"/>
                        </a:spcAft>
                        <a:buNone/>
                      </a:pPr>
                      <a:r>
                        <a:rPr lang="en-US" sz="1200" b="0" i="0" u="none" strike="noStrike" kern="1200" spc="0" baseline="0" noProof="0">
                          <a:ln>
                            <a:noFill/>
                          </a:ln>
                          <a:solidFill>
                            <a:srgbClr val="000000"/>
                          </a:solidFill>
                          <a:effectLst/>
                        </a:rPr>
                        <a:t>Recent Incidents have identified areas for improvement</a:t>
                      </a:r>
                      <a:endParaRPr lang="en-US"/>
                    </a:p>
                  </a:txBody>
                  <a:tcPr marL="0" marR="0" marT="0" marB="0" anchor="ctr"/>
                </a:tc>
                <a:tc>
                  <a:txBody>
                    <a:bodyPr/>
                    <a:lstStyle/>
                    <a:p>
                      <a:pPr marL="171450" lvl="0" indent="-171450" algn="l">
                        <a:lnSpc>
                          <a:spcPct val="100000"/>
                        </a:lnSpc>
                        <a:spcBef>
                          <a:spcPts val="0"/>
                        </a:spcBef>
                        <a:spcAft>
                          <a:spcPts val="0"/>
                        </a:spcAft>
                        <a:buFont typeface="Arial"/>
                        <a:buChar char="•"/>
                      </a:pPr>
                      <a:r>
                        <a:rPr lang="en-US" sz="1200" b="0" i="0" u="none" strike="noStrike" kern="1200" spc="0" baseline="0" noProof="0">
                          <a:ln>
                            <a:noFill/>
                          </a:ln>
                          <a:solidFill>
                            <a:srgbClr val="333333"/>
                          </a:solidFill>
                          <a:effectLst/>
                          <a:latin typeface="Arial"/>
                        </a:rPr>
                        <a:t>Engine Spool Down </a:t>
                      </a:r>
                    </a:p>
                    <a:p>
                      <a:pPr marL="171450" lvl="0" indent="-171450" algn="l">
                        <a:lnSpc>
                          <a:spcPct val="100000"/>
                        </a:lnSpc>
                        <a:spcBef>
                          <a:spcPts val="0"/>
                        </a:spcBef>
                        <a:spcAft>
                          <a:spcPts val="0"/>
                        </a:spcAft>
                        <a:buFont typeface="Arial"/>
                        <a:buChar char="•"/>
                      </a:pPr>
                      <a:r>
                        <a:rPr lang="en-US" sz="1200" b="0" i="0" u="none" strike="noStrike" kern="1200" spc="0" baseline="0" noProof="0">
                          <a:ln>
                            <a:noFill/>
                          </a:ln>
                          <a:solidFill>
                            <a:srgbClr val="333333"/>
                          </a:solidFill>
                          <a:effectLst/>
                          <a:latin typeface="Arial"/>
                        </a:rPr>
                        <a:t>Prop feathering</a:t>
                      </a:r>
                    </a:p>
                    <a:p>
                      <a:pPr marL="171450" lvl="0" indent="-171450" algn="l">
                        <a:lnSpc>
                          <a:spcPct val="100000"/>
                        </a:lnSpc>
                        <a:spcBef>
                          <a:spcPts val="0"/>
                        </a:spcBef>
                        <a:spcAft>
                          <a:spcPts val="0"/>
                        </a:spcAft>
                        <a:buFont typeface="Arial"/>
                        <a:buChar char="•"/>
                      </a:pPr>
                      <a:r>
                        <a:rPr lang="en-US" sz="1200" b="0" i="0" u="none" strike="noStrike" kern="1200" spc="0" baseline="0" noProof="0">
                          <a:ln>
                            <a:noFill/>
                          </a:ln>
                          <a:solidFill>
                            <a:srgbClr val="333333"/>
                          </a:solidFill>
                          <a:effectLst/>
                          <a:latin typeface="Arial"/>
                        </a:rPr>
                        <a:t>Anti- collision light</a:t>
                      </a:r>
                    </a:p>
                    <a:p>
                      <a:pPr marL="171450" lvl="0" indent="-171450" algn="l">
                        <a:lnSpc>
                          <a:spcPct val="100000"/>
                        </a:lnSpc>
                        <a:spcBef>
                          <a:spcPts val="0"/>
                        </a:spcBef>
                        <a:spcAft>
                          <a:spcPts val="0"/>
                        </a:spcAft>
                        <a:buFont typeface="Arial"/>
                        <a:buChar char="•"/>
                      </a:pPr>
                      <a:r>
                        <a:rPr lang="en-US" sz="1200" b="0" i="0" u="none" strike="noStrike" kern="1200" spc="0" baseline="0" noProof="0">
                          <a:ln>
                            <a:noFill/>
                          </a:ln>
                          <a:solidFill>
                            <a:srgbClr val="333333"/>
                          </a:solidFill>
                          <a:effectLst/>
                          <a:latin typeface="Arial"/>
                        </a:rPr>
                        <a:t>All Clear signal</a:t>
                      </a:r>
                    </a:p>
                    <a:p>
                      <a:pPr marL="171450" lvl="0" indent="-171450" algn="l">
                        <a:lnSpc>
                          <a:spcPct val="100000"/>
                        </a:lnSpc>
                        <a:spcBef>
                          <a:spcPts val="0"/>
                        </a:spcBef>
                        <a:spcAft>
                          <a:spcPts val="0"/>
                        </a:spcAft>
                        <a:buFont typeface="Arial"/>
                        <a:buChar char="•"/>
                      </a:pPr>
                      <a:r>
                        <a:rPr lang="en-US" sz="1200" b="0" i="0" u="none" strike="noStrike" kern="1200" spc="0" baseline="0" noProof="0">
                          <a:ln>
                            <a:noFill/>
                          </a:ln>
                          <a:solidFill>
                            <a:srgbClr val="333333"/>
                          </a:solidFill>
                          <a:effectLst/>
                          <a:latin typeface="Arial"/>
                        </a:rPr>
                        <a:t>Engine start up</a:t>
                      </a:r>
                    </a:p>
                  </a:txBody>
                  <a:tcPr marL="0" marR="0" marT="0" marB="0" anchor="ctr"/>
                </a:tc>
                <a:tc>
                  <a:txBody>
                    <a:bodyPr/>
                    <a:lstStyle/>
                    <a:p>
                      <a:pPr marL="171450" lvl="0" indent="-171450" algn="l">
                        <a:lnSpc>
                          <a:spcPct val="100000"/>
                        </a:lnSpc>
                        <a:spcBef>
                          <a:spcPts val="0"/>
                        </a:spcBef>
                        <a:spcAft>
                          <a:spcPts val="0"/>
                        </a:spcAft>
                        <a:buFont typeface="Arial"/>
                        <a:buChar char="•"/>
                      </a:pPr>
                      <a:r>
                        <a:rPr lang="en-US" sz="1200" b="0" i="0" u="none" strike="noStrike" kern="1200" spc="0" baseline="0" noProof="0">
                          <a:ln>
                            <a:noFill/>
                          </a:ln>
                          <a:solidFill>
                            <a:srgbClr val="333333"/>
                          </a:solidFill>
                          <a:effectLst/>
                          <a:latin typeface="Arial"/>
                        </a:rPr>
                        <a:t>Expand Descriptor set to identify multiple scenarios.</a:t>
                      </a:r>
                    </a:p>
                    <a:p>
                      <a:pPr marL="171450" lvl="0" indent="-171450" algn="l">
                        <a:lnSpc>
                          <a:spcPct val="100000"/>
                        </a:lnSpc>
                        <a:spcBef>
                          <a:spcPts val="0"/>
                        </a:spcBef>
                        <a:spcAft>
                          <a:spcPts val="0"/>
                        </a:spcAft>
                        <a:buFont typeface="Arial"/>
                        <a:buChar char="•"/>
                      </a:pPr>
                      <a:r>
                        <a:rPr lang="en-US" sz="1200" b="0" i="0" u="none" strike="noStrike" kern="1200" spc="0" baseline="0" noProof="0">
                          <a:ln>
                            <a:noFill/>
                          </a:ln>
                          <a:solidFill>
                            <a:srgbClr val="333333"/>
                          </a:solidFill>
                          <a:effectLst/>
                          <a:latin typeface="Arial"/>
                        </a:rPr>
                        <a:t>Trending station Corrective Actions</a:t>
                      </a:r>
                    </a:p>
                    <a:p>
                      <a:pPr marL="171450" lvl="0" indent="-171450" algn="l">
                        <a:lnSpc>
                          <a:spcPct val="100000"/>
                        </a:lnSpc>
                        <a:spcBef>
                          <a:spcPts val="0"/>
                        </a:spcBef>
                        <a:spcAft>
                          <a:spcPts val="0"/>
                        </a:spcAft>
                        <a:buFont typeface="Arial"/>
                        <a:buChar char="•"/>
                      </a:pPr>
                      <a:r>
                        <a:rPr lang="en-US" sz="1200" b="0" i="0" u="none" strike="noStrike" kern="1200" spc="0" baseline="0" noProof="0">
                          <a:ln>
                            <a:noFill/>
                          </a:ln>
                          <a:solidFill>
                            <a:srgbClr val="333333"/>
                          </a:solidFill>
                          <a:effectLst/>
                          <a:latin typeface="Arial"/>
                        </a:rPr>
                        <a:t>System wide awareness/ safety Promotion</a:t>
                      </a:r>
                    </a:p>
                  </a:txBody>
                  <a:tcPr marL="0" marR="0" marT="0" marB="0" anchor="ctr"/>
                </a:tc>
                <a:extLst>
                  <a:ext uri="{0D108BD9-81ED-4DB2-BD59-A6C34878D82A}">
                    <a16:rowId xmlns:a16="http://schemas.microsoft.com/office/drawing/2014/main" val="3921770540"/>
                  </a:ext>
                </a:extLst>
              </a:tr>
            </a:tbl>
          </a:graphicData>
        </a:graphic>
      </p:graphicFrame>
    </p:spTree>
    <p:extLst>
      <p:ext uri="{BB962C8B-B14F-4D97-AF65-F5344CB8AC3E}">
        <p14:creationId xmlns:p14="http://schemas.microsoft.com/office/powerpoint/2010/main" val="1953053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t"/>
          <a:lstStyle/>
          <a:p>
            <a:r>
              <a:rPr lang="en-US" sz="2400">
                <a:latin typeface="Noto Sans  "/>
              </a:rPr>
              <a:t>Round Table</a:t>
            </a:r>
          </a:p>
        </p:txBody>
      </p:sp>
    </p:spTree>
    <p:extLst>
      <p:ext uri="{BB962C8B-B14F-4D97-AF65-F5344CB8AC3E}">
        <p14:creationId xmlns:p14="http://schemas.microsoft.com/office/powerpoint/2010/main" val="135525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a:latin typeface="Noto Sans  "/>
                <a:cs typeface="Arial"/>
              </a:rPr>
              <a:t>Safety</a:t>
            </a:r>
            <a:r>
              <a:rPr lang="en-US" sz="2200">
                <a:latin typeface="Noto Sans  "/>
                <a:cs typeface="Arial"/>
              </a:rPr>
              <a:t> Moment </a:t>
            </a:r>
          </a:p>
          <a:p>
            <a:r>
              <a:rPr lang="en-US" sz="2200">
                <a:ea typeface="+mn-lt"/>
                <a:cs typeface="+mn-lt"/>
              </a:rPr>
              <a:t>Engine Safety</a:t>
            </a:r>
            <a:endParaRPr lang="en-US"/>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3" name="TextBox 2">
            <a:extLst>
              <a:ext uri="{FF2B5EF4-FFF2-40B4-BE49-F238E27FC236}">
                <a16:creationId xmlns:a16="http://schemas.microsoft.com/office/drawing/2014/main" id="{34DE6BD9-A788-CA8F-7ED5-D9E47B535ACF}"/>
              </a:ext>
            </a:extLst>
          </p:cNvPr>
          <p:cNvSpPr txBox="1"/>
          <p:nvPr/>
        </p:nvSpPr>
        <p:spPr>
          <a:xfrm>
            <a:off x="68961" y="1451170"/>
            <a:ext cx="12123039"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latin typeface="Arial"/>
              <a:cs typeface="Arial"/>
            </a:endParaRPr>
          </a:p>
          <a:p>
            <a:endParaRPr lang="en-US" sz="1100">
              <a:latin typeface="Calibri"/>
              <a:cs typeface="Calibri"/>
            </a:endParaRPr>
          </a:p>
        </p:txBody>
      </p:sp>
      <p:sp>
        <p:nvSpPr>
          <p:cNvPr id="2" name="TextBox 1">
            <a:extLst>
              <a:ext uri="{FF2B5EF4-FFF2-40B4-BE49-F238E27FC236}">
                <a16:creationId xmlns:a16="http://schemas.microsoft.com/office/drawing/2014/main" id="{F227E16A-BFB7-9932-09F2-6335295442DF}"/>
              </a:ext>
            </a:extLst>
          </p:cNvPr>
          <p:cNvSpPr txBox="1"/>
          <p:nvPr/>
        </p:nvSpPr>
        <p:spPr>
          <a:xfrm>
            <a:off x="68961" y="1451170"/>
            <a:ext cx="1212303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latin typeface="Noto Sans  "/>
              <a:cs typeface="Arial"/>
            </a:endParaRPr>
          </a:p>
          <a:p>
            <a:endParaRPr lang="en-US" sz="1200">
              <a:latin typeface="Noto Sans  "/>
              <a:cs typeface="Arial"/>
            </a:endParaRPr>
          </a:p>
          <a:p>
            <a:endParaRPr lang="en-US" sz="1200">
              <a:latin typeface="Noto Sans  "/>
              <a:cs typeface="Arial"/>
            </a:endParaRPr>
          </a:p>
          <a:p>
            <a:endParaRPr lang="en-US" sz="1200">
              <a:latin typeface="Noto Sans  "/>
              <a:cs typeface="Calibri"/>
            </a:endParaRPr>
          </a:p>
        </p:txBody>
      </p:sp>
      <p:sp>
        <p:nvSpPr>
          <p:cNvPr id="6" name="TextBox 5">
            <a:extLst>
              <a:ext uri="{FF2B5EF4-FFF2-40B4-BE49-F238E27FC236}">
                <a16:creationId xmlns:a16="http://schemas.microsoft.com/office/drawing/2014/main" id="{39A2783D-74EE-1E8F-CF60-6A1572CC666F}"/>
              </a:ext>
            </a:extLst>
          </p:cNvPr>
          <p:cNvSpPr txBox="1"/>
          <p:nvPr/>
        </p:nvSpPr>
        <p:spPr>
          <a:xfrm>
            <a:off x="73900" y="1412588"/>
            <a:ext cx="11970841" cy="1169551"/>
          </a:xfrm>
          <a:prstGeom prst="rect">
            <a:avLst/>
          </a:prstGeom>
          <a:noFill/>
        </p:spPr>
        <p:txBody>
          <a:bodyPr wrap="square" lIns="91440" tIns="45720" rIns="91440" bIns="45720" anchor="t">
            <a:spAutoFit/>
          </a:bodyPr>
          <a:lstStyle/>
          <a:p>
            <a:r>
              <a:rPr lang="en-US" sz="1400" b="0" i="0">
                <a:solidFill>
                  <a:srgbClr val="333333"/>
                </a:solidFill>
                <a:effectLst/>
                <a:latin typeface="Noto Sans  "/>
                <a:ea typeface="Open Sans"/>
                <a:cs typeface="Open Sans"/>
              </a:rPr>
              <a:t> </a:t>
            </a:r>
            <a:r>
              <a:rPr lang="en-US" sz="1400">
                <a:solidFill>
                  <a:srgbClr val="333333"/>
                </a:solidFill>
                <a:latin typeface="Noto Sans  "/>
                <a:ea typeface="Open Sans"/>
                <a:cs typeface="Open Sans"/>
              </a:rPr>
              <a:t> </a:t>
            </a:r>
            <a:endParaRPr lang="en-US" sz="1400" b="0" i="0">
              <a:solidFill>
                <a:srgbClr val="333333"/>
              </a:solidFill>
              <a:effectLst/>
              <a:latin typeface="Noto Sans  "/>
              <a:ea typeface="Open Sans"/>
              <a:cs typeface="Open Sans"/>
            </a:endParaRPr>
          </a:p>
          <a:p>
            <a:pPr algn="l"/>
            <a:endParaRPr lang="en-US" sz="1400" b="0" i="0">
              <a:solidFill>
                <a:srgbClr val="333333"/>
              </a:solidFill>
              <a:effectLst/>
              <a:latin typeface="Noto Sans  "/>
            </a:endParaRPr>
          </a:p>
          <a:p>
            <a:pPr algn="l"/>
            <a:endParaRPr lang="en-US" sz="1400" b="1" i="0">
              <a:solidFill>
                <a:srgbClr val="111111"/>
              </a:solidFill>
              <a:effectLst/>
              <a:latin typeface="Noto Sans  "/>
            </a:endParaRPr>
          </a:p>
          <a:p>
            <a:pPr algn="l"/>
            <a:endParaRPr lang="en-US" sz="1400" b="0" i="0">
              <a:solidFill>
                <a:srgbClr val="333333"/>
              </a:solidFill>
              <a:effectLst/>
              <a:latin typeface="Noto Sans  "/>
            </a:endParaRPr>
          </a:p>
          <a:p>
            <a:pPr algn="l">
              <a:buFont typeface="Arial" panose="020B0604020202020204" pitchFamily="34" charset="0"/>
              <a:buChar char="•"/>
            </a:pPr>
            <a:endParaRPr lang="en-US" sz="1400" b="0" i="0">
              <a:solidFill>
                <a:srgbClr val="333333"/>
              </a:solidFill>
              <a:effectLst/>
              <a:latin typeface="Noto Sans  "/>
            </a:endParaRPr>
          </a:p>
        </p:txBody>
      </p:sp>
      <p:sp>
        <p:nvSpPr>
          <p:cNvPr id="7" name="TextBox 1">
            <a:extLst>
              <a:ext uri="{FF2B5EF4-FFF2-40B4-BE49-F238E27FC236}">
                <a16:creationId xmlns:a16="http://schemas.microsoft.com/office/drawing/2014/main" id="{1ECB9836-340E-D9F2-396F-5F58379BA260}"/>
              </a:ext>
            </a:extLst>
          </p:cNvPr>
          <p:cNvSpPr txBox="1"/>
          <p:nvPr/>
        </p:nvSpPr>
        <p:spPr>
          <a:xfrm>
            <a:off x="34480" y="1476360"/>
            <a:ext cx="12123039" cy="504753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t>On Friday, June 23, 2023, a ground handling agent working at the San Antonio International Airport was killed after being ingested into a plane engine. The plane was taxiing to its arrival gate when the accident took place. This is a sobering reminder that the ramp is full of many hazards, and it is important that all safety precautions are taken during every step of every single arrival and departure. Always remember to wait before approaching the engines until it is safe to do so. </a:t>
            </a:r>
          </a:p>
          <a:p>
            <a:endParaRPr lang="en-US" sz="1600"/>
          </a:p>
          <a:p>
            <a:r>
              <a:rPr lang="en-US" sz="1600"/>
              <a:t>The spool down time for the B737 is approximately 30 seconds. Other indications of a running, or soon to be running, engine include: - Heat distortion from the exhaust area </a:t>
            </a:r>
          </a:p>
          <a:p>
            <a:r>
              <a:rPr lang="en-US" sz="1600"/>
              <a:t>- Flashing anti-collision beacons </a:t>
            </a:r>
          </a:p>
          <a:p>
            <a:r>
              <a:rPr lang="en-US" sz="1600"/>
              <a:t>- Spinning engine compressor blades </a:t>
            </a:r>
          </a:p>
          <a:p>
            <a:r>
              <a:rPr lang="en-US" sz="1600"/>
              <a:t>- Air start unit in position</a:t>
            </a:r>
            <a:endParaRPr lang="en-US" sz="1600">
              <a:latin typeface="Noto Sans  "/>
              <a:ea typeface="+mn-lt"/>
              <a:cs typeface="+mn-lt"/>
            </a:endParaRPr>
          </a:p>
          <a:p>
            <a:endParaRPr lang="en-US" sz="1600">
              <a:latin typeface="Noto Sans  "/>
              <a:ea typeface="+mn-lt"/>
              <a:cs typeface="+mn-lt"/>
            </a:endParaRPr>
          </a:p>
          <a:p>
            <a:r>
              <a:rPr lang="en-US" sz="1600">
                <a:latin typeface="Noto Sans  "/>
                <a:ea typeface="+mn-lt"/>
                <a:cs typeface="+mn-lt"/>
              </a:rPr>
              <a:t>Safety barriers (SOPs) are in place to prevent engine ingestion; please be reminded and take stock in why they MUST be followed every time you approach a live aircraft: </a:t>
            </a:r>
          </a:p>
          <a:p>
            <a:endParaRPr lang="en-US" sz="1600">
              <a:latin typeface="Noto Sans  "/>
              <a:ea typeface="+mn-lt"/>
              <a:cs typeface="+mn-lt"/>
            </a:endParaRPr>
          </a:p>
          <a:p>
            <a:pPr marL="285750" indent="-285750">
              <a:buFont typeface="Calibri"/>
              <a:buChar char="-"/>
            </a:pPr>
            <a:r>
              <a:rPr lang="en-US" sz="1600">
                <a:latin typeface="Noto Sans  "/>
                <a:ea typeface="+mn-lt"/>
                <a:cs typeface="+mn-lt"/>
              </a:rPr>
              <a:t>Once the aircraft has stopped, walk parallel to the fuselage until even with the nose gear and turn to approach the aircraft at a 90⁰ angle. For DH8 operations, chock the nose gear once the propellers are feathered. </a:t>
            </a:r>
          </a:p>
          <a:p>
            <a:pPr marL="285750" indent="-285750">
              <a:buFont typeface="Calibri"/>
              <a:buChar char="-"/>
            </a:pPr>
            <a:r>
              <a:rPr lang="en-US" sz="1600">
                <a:latin typeface="Noto Sans  "/>
                <a:ea typeface="+mn-lt"/>
                <a:cs typeface="+mn-lt"/>
              </a:rPr>
              <a:t>Avoid engine hazard areas (these areas are indicated via markings on the fuselage and engine cowlings) </a:t>
            </a:r>
          </a:p>
          <a:p>
            <a:pPr marL="285750" indent="-285750">
              <a:buFont typeface="Calibri"/>
              <a:buChar char="-"/>
            </a:pPr>
            <a:r>
              <a:rPr lang="en-US" sz="1600">
                <a:latin typeface="Noto Sans  "/>
                <a:ea typeface="+mn-lt"/>
                <a:cs typeface="+mn-lt"/>
              </a:rPr>
              <a:t>Await the marshaller or VDGS operator’s “All Clear” signal before approaching the main gear.</a:t>
            </a:r>
            <a:r>
              <a:rPr lang="en-US" sz="1600">
                <a:ea typeface="+mn-lt"/>
                <a:cs typeface="+mn-lt"/>
              </a:rPr>
              <a:t> </a:t>
            </a:r>
            <a:endParaRPr lang="en-US" sz="1600">
              <a:cs typeface="Arial"/>
            </a:endParaRPr>
          </a:p>
          <a:p>
            <a:endParaRPr lang="en-US" sz="1200">
              <a:latin typeface="Arial"/>
              <a:cs typeface="Arial"/>
            </a:endParaRPr>
          </a:p>
          <a:p>
            <a:endParaRPr lang="en-US" sz="1100">
              <a:latin typeface="Calibri"/>
              <a:cs typeface="Calibri"/>
            </a:endParaRPr>
          </a:p>
          <a:p>
            <a:endParaRPr lang="en-US" sz="1100">
              <a:latin typeface="Calibri"/>
              <a:cs typeface="Calibri"/>
            </a:endParaRPr>
          </a:p>
        </p:txBody>
      </p:sp>
    </p:spTree>
    <p:extLst>
      <p:ext uri="{BB962C8B-B14F-4D97-AF65-F5344CB8AC3E}">
        <p14:creationId xmlns:p14="http://schemas.microsoft.com/office/powerpoint/2010/main" val="142520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a:latin typeface="Noto Sans  "/>
                <a:cs typeface="Arial"/>
              </a:rPr>
              <a:t>Safety</a:t>
            </a:r>
            <a:r>
              <a:rPr lang="en-US" sz="2200">
                <a:latin typeface="Noto Sans  "/>
                <a:cs typeface="Arial"/>
              </a:rPr>
              <a:t> Accolades</a:t>
            </a: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pic>
        <p:nvPicPr>
          <p:cNvPr id="5" name="Graphic 4" descr="Wreath with solid fill">
            <a:extLst>
              <a:ext uri="{FF2B5EF4-FFF2-40B4-BE49-F238E27FC236}">
                <a16:creationId xmlns:a16="http://schemas.microsoft.com/office/drawing/2014/main" id="{58443F97-7985-6983-3F3C-852CD9BCEC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668" y="4140204"/>
            <a:ext cx="705206" cy="681393"/>
          </a:xfrm>
          <a:prstGeom prst="rect">
            <a:avLst/>
          </a:prstGeom>
        </p:spPr>
      </p:pic>
      <p:pic>
        <p:nvPicPr>
          <p:cNvPr id="6" name="Picture 8" descr="Text&#10;&#10;Description automatically generated">
            <a:extLst>
              <a:ext uri="{FF2B5EF4-FFF2-40B4-BE49-F238E27FC236}">
                <a16:creationId xmlns:a16="http://schemas.microsoft.com/office/drawing/2014/main" id="{8EADA7E1-DD24-520F-04ED-5B19DF72AC82}"/>
              </a:ext>
            </a:extLst>
          </p:cNvPr>
          <p:cNvPicPr>
            <a:picLocks noChangeAspect="1"/>
          </p:cNvPicPr>
          <p:nvPr/>
        </p:nvPicPr>
        <p:blipFill>
          <a:blip r:embed="rId6"/>
          <a:stretch>
            <a:fillRect/>
          </a:stretch>
        </p:blipFill>
        <p:spPr>
          <a:xfrm>
            <a:off x="44163" y="5303971"/>
            <a:ext cx="12149135" cy="551155"/>
          </a:xfrm>
          <a:prstGeom prst="rect">
            <a:avLst/>
          </a:prstGeom>
        </p:spPr>
      </p:pic>
      <p:pic>
        <p:nvPicPr>
          <p:cNvPr id="9" name="Graphic 8" descr="Wreath with solid fill">
            <a:extLst>
              <a:ext uri="{FF2B5EF4-FFF2-40B4-BE49-F238E27FC236}">
                <a16:creationId xmlns:a16="http://schemas.microsoft.com/office/drawing/2014/main" id="{B5C957CF-E275-7A56-652A-8A1F53919C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668" y="1639892"/>
            <a:ext cx="705206" cy="681393"/>
          </a:xfrm>
          <a:prstGeom prst="rect">
            <a:avLst/>
          </a:prstGeom>
        </p:spPr>
      </p:pic>
      <p:pic>
        <p:nvPicPr>
          <p:cNvPr id="10" name="Graphic 9" descr="Wreath with solid fill">
            <a:extLst>
              <a:ext uri="{FF2B5EF4-FFF2-40B4-BE49-F238E27FC236}">
                <a16:creationId xmlns:a16="http://schemas.microsoft.com/office/drawing/2014/main" id="{7EFEFD43-40B5-909F-F2A4-A3B9C03370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668" y="2878142"/>
            <a:ext cx="705206" cy="681393"/>
          </a:xfrm>
          <a:prstGeom prst="rect">
            <a:avLst/>
          </a:prstGeom>
        </p:spPr>
      </p:pic>
      <p:sp>
        <p:nvSpPr>
          <p:cNvPr id="2" name="TextBox 1">
            <a:extLst>
              <a:ext uri="{FF2B5EF4-FFF2-40B4-BE49-F238E27FC236}">
                <a16:creationId xmlns:a16="http://schemas.microsoft.com/office/drawing/2014/main" id="{95282B12-A15F-0776-7161-11073431EFE8}"/>
              </a:ext>
            </a:extLst>
          </p:cNvPr>
          <p:cNvSpPr txBox="1"/>
          <p:nvPr/>
        </p:nvSpPr>
        <p:spPr>
          <a:xfrm>
            <a:off x="1120462" y="1639892"/>
            <a:ext cx="10929964" cy="523220"/>
          </a:xfrm>
          <a:prstGeom prst="rect">
            <a:avLst/>
          </a:prstGeom>
          <a:noFill/>
        </p:spPr>
        <p:txBody>
          <a:bodyPr wrap="square" lIns="91440" tIns="45720" rIns="91440" bIns="45720" rtlCol="0" anchor="t">
            <a:spAutoFit/>
          </a:bodyPr>
          <a:lstStyle/>
          <a:p>
            <a:r>
              <a:rPr lang="en-US" sz="1400">
                <a:solidFill>
                  <a:srgbClr val="333333"/>
                </a:solidFill>
                <a:latin typeface="Noto Sans" panose="020B0502040504020204" pitchFamily="34" charset="0"/>
                <a:ea typeface="Noto Sans" panose="020B0502040504020204" pitchFamily="34" charset="0"/>
                <a:cs typeface="Noto Sans" panose="020B0502040504020204" pitchFamily="34" charset="0"/>
              </a:rPr>
              <a:t>Tom Rae – L&amp;D -  Sincere thanks for your team spirit and flexibility to support Team YLW for nearly two weeks.  Your continual focus on the right things at the right time helps Team Members be safe and successful in their roles. </a:t>
            </a:r>
          </a:p>
        </p:txBody>
      </p:sp>
      <p:sp>
        <p:nvSpPr>
          <p:cNvPr id="7" name="TextBox 6">
            <a:extLst>
              <a:ext uri="{FF2B5EF4-FFF2-40B4-BE49-F238E27FC236}">
                <a16:creationId xmlns:a16="http://schemas.microsoft.com/office/drawing/2014/main" id="{538454FB-2BD7-91C8-4F7F-96232FB33C87}"/>
              </a:ext>
            </a:extLst>
          </p:cNvPr>
          <p:cNvSpPr txBox="1"/>
          <p:nvPr/>
        </p:nvSpPr>
        <p:spPr>
          <a:xfrm>
            <a:off x="1120462" y="2983277"/>
            <a:ext cx="10929964" cy="523220"/>
          </a:xfrm>
          <a:prstGeom prst="rect">
            <a:avLst/>
          </a:prstGeom>
          <a:noFill/>
        </p:spPr>
        <p:txBody>
          <a:bodyPr wrap="square" lIns="91440" tIns="45720" rIns="91440" bIns="45720" rtlCol="0" anchor="t">
            <a:spAutoFit/>
          </a:bodyPr>
          <a:lstStyle/>
          <a:p>
            <a:r>
              <a:rPr lang="en-US" sz="1400">
                <a:latin typeface="Noto Sans" panose="020B0502040504020204" pitchFamily="34" charset="0"/>
                <a:ea typeface="Noto Sans" panose="020B0502040504020204" pitchFamily="34" charset="0"/>
                <a:cs typeface="Noto Sans" panose="020B0502040504020204" pitchFamily="34" charset="0"/>
              </a:rPr>
              <a:t>Ivan Li – YYJ - My most sincere expressions of respect for your teamwork and support where attention to detail, risk management and prevention make for a safer operation. </a:t>
            </a:r>
            <a:endParaRPr lang="en-CA" sz="1400">
              <a:latin typeface="Noto Sans" panose="020B0502040504020204" pitchFamily="34" charset="0"/>
              <a:ea typeface="Noto Sans" panose="020B0502040504020204" pitchFamily="34" charset="0"/>
              <a:cs typeface="Noto Sans" panose="020B0502040504020204" pitchFamily="34" charset="0"/>
            </a:endParaRPr>
          </a:p>
        </p:txBody>
      </p:sp>
      <p:sp>
        <p:nvSpPr>
          <p:cNvPr id="3" name="TextBox 2">
            <a:extLst>
              <a:ext uri="{FF2B5EF4-FFF2-40B4-BE49-F238E27FC236}">
                <a16:creationId xmlns:a16="http://schemas.microsoft.com/office/drawing/2014/main" id="{EFD5C07A-0DF9-FA05-F0BB-7DB7B5B06792}"/>
              </a:ext>
            </a:extLst>
          </p:cNvPr>
          <p:cNvSpPr txBox="1"/>
          <p:nvPr/>
        </p:nvSpPr>
        <p:spPr>
          <a:xfrm>
            <a:off x="1120462" y="4140204"/>
            <a:ext cx="10929964" cy="523220"/>
          </a:xfrm>
          <a:prstGeom prst="rect">
            <a:avLst/>
          </a:prstGeom>
          <a:noFill/>
        </p:spPr>
        <p:txBody>
          <a:bodyPr wrap="square" lIns="91440" tIns="45720" rIns="91440" bIns="45720" rtlCol="0" anchor="t">
            <a:spAutoFit/>
          </a:bodyPr>
          <a:lstStyle/>
          <a:p>
            <a:r>
              <a:rPr lang="en-US" sz="1400">
                <a:latin typeface="Noto Sans" panose="020B0502040504020204" pitchFamily="34" charset="0"/>
                <a:ea typeface="Noto Sans" panose="020B0502040504020204" pitchFamily="34" charset="0"/>
                <a:cs typeface="Noto Sans" panose="020B0502040504020204" pitchFamily="34" charset="0"/>
              </a:rPr>
              <a:t>Mathew Lee – YXS - Matt Lee went above and beyond in his efforts to keep this afternoon's late flight on time as possible while keeping safety standards up.  | A big thank you to my team here in YXS. Everyone making sure our operations run smoothly. </a:t>
            </a:r>
            <a:endParaRPr lang="en-CA" sz="140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73570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B57C46-84CC-ED47-6000-D3A5FA32CA9F}"/>
              </a:ext>
            </a:extLst>
          </p:cNvPr>
          <p:cNvSpPr>
            <a:spLocks noGrp="1"/>
          </p:cNvSpPr>
          <p:nvPr>
            <p:ph type="body" sz="quarter" idx="12"/>
          </p:nvPr>
        </p:nvSpPr>
        <p:spPr>
          <a:xfrm>
            <a:off x="1753" y="1174490"/>
            <a:ext cx="12193106" cy="5681090"/>
          </a:xfrm>
        </p:spPr>
        <p:txBody>
          <a:bodyPr lIns="91440" tIns="45720" rIns="91440" bIns="45720" anchor="t"/>
          <a:lstStyle/>
          <a:p>
            <a:r>
              <a:rPr lang="en-CA">
                <a:latin typeface="Noto Sans"/>
                <a:ea typeface="Noto Sans"/>
                <a:cs typeface="Arial"/>
              </a:rPr>
              <a:t>The Safety Team is working on a number Safety Program and Policy Updates:</a:t>
            </a:r>
          </a:p>
          <a:p>
            <a:r>
              <a:rPr lang="en-CA" sz="1400" b="1">
                <a:latin typeface="Noto Sans"/>
                <a:ea typeface="Noto Sans"/>
                <a:cs typeface="Arial"/>
              </a:rPr>
              <a:t>Safety Reporting Policy.</a:t>
            </a:r>
            <a:endParaRPr lang="en-CA" b="1">
              <a:latin typeface="Arial" panose="020B0604020202020204"/>
              <a:ea typeface="Noto Sans"/>
              <a:cs typeface="Arial"/>
            </a:endParaRPr>
          </a:p>
          <a:p>
            <a:r>
              <a:rPr lang="en-CA" sz="1200">
                <a:latin typeface="Noto Sans"/>
                <a:ea typeface="Noto Sans"/>
                <a:cs typeface="Arial"/>
              </a:rPr>
              <a:t>     The reporting policy has been updated and will be uploaded to the vortex portal on Friday June 30</a:t>
            </a:r>
            <a:r>
              <a:rPr lang="en-CA" sz="1200" baseline="30000">
                <a:latin typeface="Noto Sans"/>
                <a:ea typeface="Noto Sans"/>
                <a:cs typeface="Arial"/>
              </a:rPr>
              <a:t>th</a:t>
            </a:r>
            <a:r>
              <a:rPr lang="en-CA" sz="1200">
                <a:latin typeface="Noto Sans"/>
                <a:ea typeface="Noto Sans"/>
                <a:cs typeface="Arial"/>
              </a:rPr>
              <a:t>, with a bulletin being released to leaders on the same day.</a:t>
            </a:r>
          </a:p>
          <a:p>
            <a:endParaRPr lang="en-CA" sz="1400" b="1">
              <a:latin typeface="Noto Sans"/>
              <a:ea typeface="+mn-lt"/>
              <a:cs typeface="+mn-lt"/>
            </a:endParaRPr>
          </a:p>
          <a:p>
            <a:r>
              <a:rPr lang="en-CA" sz="1400" b="1">
                <a:latin typeface="Noto Sans"/>
                <a:ea typeface="+mn-lt"/>
                <a:cs typeface="+mn-lt"/>
              </a:rPr>
              <a:t>Safety Risk Hazard Policies.</a:t>
            </a:r>
            <a:endParaRPr lang="en-CA" sz="1200" b="1">
              <a:latin typeface="Noto Sans"/>
              <a:ea typeface="Noto Sans"/>
              <a:cs typeface="Arial"/>
            </a:endParaRPr>
          </a:p>
          <a:p>
            <a:r>
              <a:rPr lang="en-CA" sz="1400">
                <a:latin typeface="Arial"/>
                <a:ea typeface="Noto Sans"/>
                <a:cs typeface="Arial"/>
              </a:rPr>
              <a:t> </a:t>
            </a:r>
            <a:r>
              <a:rPr lang="en-CA" sz="1400">
                <a:latin typeface="Noto Sans"/>
                <a:ea typeface="Noto Sans"/>
                <a:cs typeface="Arial"/>
              </a:rPr>
              <a:t>  </a:t>
            </a:r>
            <a:r>
              <a:rPr lang="en-CA" sz="1200">
                <a:latin typeface="Noto Sans"/>
                <a:ea typeface="+mn-lt"/>
                <a:cs typeface="+mn-lt"/>
              </a:rPr>
              <a:t>The reporting policy has been updated and will be uploaded to the vortex portal on Friday June 30</a:t>
            </a:r>
            <a:r>
              <a:rPr lang="en-CA" sz="1200" baseline="30000">
                <a:latin typeface="Noto Sans"/>
                <a:ea typeface="+mn-lt"/>
                <a:cs typeface="+mn-lt"/>
              </a:rPr>
              <a:t>th,</a:t>
            </a:r>
            <a:r>
              <a:rPr lang="en-CA" sz="1200">
                <a:latin typeface="Noto Sans"/>
                <a:ea typeface="+mn-lt"/>
                <a:cs typeface="+mn-lt"/>
              </a:rPr>
              <a:t> with a bulletin being released to leaders on the same day.</a:t>
            </a:r>
            <a:endParaRPr lang="en-CA" sz="1200">
              <a:latin typeface="Noto Sans"/>
              <a:ea typeface="Noto Sans"/>
              <a:cs typeface="Arial"/>
            </a:endParaRPr>
          </a:p>
          <a:p>
            <a:endParaRPr lang="en-CA" sz="1400" b="1">
              <a:latin typeface="Noto Sans"/>
              <a:ea typeface="Noto Sans"/>
              <a:cs typeface="Arial" panose="020B0604020202020204"/>
            </a:endParaRPr>
          </a:p>
          <a:p>
            <a:r>
              <a:rPr lang="en-CA" sz="1400" b="1">
                <a:latin typeface="Noto Sans"/>
                <a:ea typeface="Noto Sans"/>
                <a:cs typeface="Arial" panose="020B0604020202020204"/>
              </a:rPr>
              <a:t>Training Management Plan 1.3.5 requirements.</a:t>
            </a:r>
            <a:endParaRPr lang="en-CA" sz="1200">
              <a:latin typeface="Arial"/>
              <a:ea typeface="Noto Sans"/>
              <a:cs typeface="Arial" panose="020B0604020202020204"/>
            </a:endParaRPr>
          </a:p>
          <a:p>
            <a:r>
              <a:rPr lang="en-CA" sz="1400" b="1">
                <a:latin typeface="Noto Sans"/>
                <a:ea typeface="Noto Sans"/>
                <a:cs typeface="Arial" panose="020B0604020202020204"/>
              </a:rPr>
              <a:t>   </a:t>
            </a:r>
            <a:r>
              <a:rPr lang="en-CA" sz="1200" b="1">
                <a:latin typeface="Noto Sans"/>
                <a:ea typeface="Noto Sans"/>
                <a:cs typeface="Arial" panose="020B0604020202020204"/>
              </a:rPr>
              <a:t> </a:t>
            </a:r>
            <a:r>
              <a:rPr lang="en-CA" sz="1200">
                <a:latin typeface="Noto Sans"/>
                <a:ea typeface="Noto Sans"/>
                <a:cs typeface="Arial" panose="020B0604020202020204"/>
              </a:rPr>
              <a:t>The work orders for the training file review have been in place since June 1</a:t>
            </a:r>
            <a:r>
              <a:rPr lang="en-CA" sz="1200" baseline="30000">
                <a:latin typeface="Noto Sans"/>
                <a:ea typeface="Noto Sans"/>
                <a:cs typeface="Arial" panose="020B0604020202020204"/>
              </a:rPr>
              <a:t>st</a:t>
            </a:r>
            <a:r>
              <a:rPr lang="en-CA" sz="1200">
                <a:latin typeface="Noto Sans"/>
                <a:ea typeface="Noto Sans"/>
                <a:cs typeface="Arial" panose="020B0604020202020204"/>
              </a:rPr>
              <a:t>, current completion stats will be reviewed later in the presentation.</a:t>
            </a:r>
            <a:endParaRPr lang="en-CA" sz="1200" b="1">
              <a:latin typeface="Noto Sans"/>
              <a:ea typeface="Noto Sans"/>
              <a:cs typeface="Arial" panose="020B0604020202020204"/>
            </a:endParaRPr>
          </a:p>
          <a:p>
            <a:endParaRPr lang="en-CA" sz="1400" b="1">
              <a:latin typeface="Noto Sans"/>
              <a:ea typeface="Noto Sans"/>
              <a:cs typeface="Arial" panose="020B0604020202020204"/>
            </a:endParaRPr>
          </a:p>
          <a:p>
            <a:r>
              <a:rPr lang="en-CA" sz="1400" b="1">
                <a:latin typeface="Noto Sans"/>
                <a:ea typeface="Noto Sans"/>
                <a:cs typeface="Arial" panose="020B0604020202020204"/>
              </a:rPr>
              <a:t>Safety Dashboard Portal.</a:t>
            </a:r>
            <a:endParaRPr lang="en-CA" sz="1400">
              <a:latin typeface="Noto Sans"/>
              <a:ea typeface="Noto Sans"/>
              <a:cs typeface="Arial" panose="020B0604020202020204"/>
            </a:endParaRPr>
          </a:p>
          <a:p>
            <a:r>
              <a:rPr lang="en-CA" sz="1400" b="1">
                <a:latin typeface="Noto Sans"/>
                <a:ea typeface="Noto Sans"/>
                <a:cs typeface="Arial" panose="020B0604020202020204"/>
              </a:rPr>
              <a:t>   </a:t>
            </a:r>
            <a:r>
              <a:rPr lang="en-CA" sz="1200">
                <a:latin typeface="Noto Sans"/>
                <a:ea typeface="Noto Sans"/>
                <a:cs typeface="Arial" panose="020B0604020202020204"/>
              </a:rPr>
              <a:t>over the past few weeks, the back-end work order system has been audited, with changes made to categories to allow us to implement the new tracking categories discussed in last month’s ASQRB</a:t>
            </a:r>
            <a:r>
              <a:rPr lang="en-CA" sz="1200">
                <a:ea typeface="+mn-lt"/>
                <a:cs typeface="+mn-lt"/>
              </a:rPr>
              <a:t>. Currently the OH&amp;S inspection and meeting minutes have been updated and the operations team can officially run reports based off induvial stations. The audit program review is currently underway with the changes being completed over the next few weeks with an update being provided at next month’s meeting.</a:t>
            </a:r>
          </a:p>
          <a:p>
            <a:endParaRPr lang="en-CA" sz="1200">
              <a:latin typeface="Arial"/>
              <a:ea typeface="Noto Sans"/>
              <a:cs typeface="Arial" panose="020B0604020202020204"/>
            </a:endParaRPr>
          </a:p>
          <a:p>
            <a:r>
              <a:rPr lang="en-CA" sz="1400" b="1">
                <a:cs typeface="Arial"/>
              </a:rPr>
              <a:t>Peak Season Readiness (Summer)</a:t>
            </a:r>
          </a:p>
          <a:p>
            <a:r>
              <a:rPr lang="en-CA" sz="1400" b="1">
                <a:latin typeface="Arial"/>
                <a:ea typeface="Noto Sans"/>
                <a:cs typeface="Arial" panose="020B0604020202020204"/>
              </a:rPr>
              <a:t>    </a:t>
            </a:r>
            <a:r>
              <a:rPr lang="en-CA" sz="1200">
                <a:ea typeface="Noto Sans"/>
                <a:cs typeface="Arial" panose="020B0604020202020204"/>
              </a:rPr>
              <a:t>The Peak Season Readiness program manual has been prepared and will be reviewed prior to release with the intention of release set for in early July. </a:t>
            </a:r>
          </a:p>
          <a:p>
            <a:pPr marL="171450" indent="-171450">
              <a:buChar char="•"/>
            </a:pPr>
            <a:endParaRPr lang="en-CA" sz="1400" b="1">
              <a:latin typeface="Noto Sans"/>
              <a:ea typeface="Noto Sans"/>
              <a:cs typeface="Arial" panose="020B0604020202020204"/>
            </a:endParaRPr>
          </a:p>
          <a:p>
            <a:endParaRPr lang="en-CA" sz="1400" b="1">
              <a:latin typeface="Noto Sans"/>
              <a:ea typeface="Noto Sans"/>
              <a:cs typeface="Arial" panose="020B0604020202020204"/>
            </a:endParaRPr>
          </a:p>
          <a:p>
            <a:pPr marL="171450" indent="-171450">
              <a:buChar char="•"/>
            </a:pPr>
            <a:endParaRPr lang="en-CA" sz="1200">
              <a:latin typeface="Arial"/>
              <a:ea typeface="Noto Sans"/>
              <a:cs typeface="Arial" panose="020B0604020202020204"/>
            </a:endParaRPr>
          </a:p>
          <a:p>
            <a:endParaRPr lang="en-CA" sz="1200">
              <a:latin typeface="Noto Sans"/>
              <a:ea typeface="Noto Sans"/>
              <a:cs typeface="Arial"/>
            </a:endParaRPr>
          </a:p>
          <a:p>
            <a:endParaRPr lang="en-CA" sz="1200">
              <a:latin typeface="Noto Sans"/>
              <a:ea typeface="Noto Sans"/>
              <a:cs typeface="Arial"/>
            </a:endParaRPr>
          </a:p>
        </p:txBody>
      </p:sp>
      <p:sp>
        <p:nvSpPr>
          <p:cNvPr id="4" name="Text Placeholder 3">
            <a:extLst>
              <a:ext uri="{FF2B5EF4-FFF2-40B4-BE49-F238E27FC236}">
                <a16:creationId xmlns:a16="http://schemas.microsoft.com/office/drawing/2014/main" id="{56D704BA-1DB7-B11C-338B-10E03F030286}"/>
              </a:ext>
            </a:extLst>
          </p:cNvPr>
          <p:cNvSpPr>
            <a:spLocks noGrp="1"/>
          </p:cNvSpPr>
          <p:nvPr>
            <p:ph type="body" sz="quarter" idx="10"/>
          </p:nvPr>
        </p:nvSpPr>
        <p:spPr/>
        <p:txBody>
          <a:bodyPr lIns="91440" tIns="45720" rIns="91440" bIns="45720" anchor="t"/>
          <a:lstStyle/>
          <a:p>
            <a:r>
              <a:rPr lang="en-CA">
                <a:cs typeface="Arial"/>
              </a:rPr>
              <a:t>General Updates</a:t>
            </a:r>
            <a:endParaRPr lang="en-CA"/>
          </a:p>
        </p:txBody>
      </p:sp>
    </p:spTree>
    <p:extLst>
      <p:ext uri="{BB962C8B-B14F-4D97-AF65-F5344CB8AC3E}">
        <p14:creationId xmlns:p14="http://schemas.microsoft.com/office/powerpoint/2010/main" val="101793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D95349DE-37C1-7C54-61C6-13B4C339DC83}"/>
              </a:ext>
            </a:extLst>
          </p:cNvPr>
          <p:cNvSpPr>
            <a:spLocks noGrp="1"/>
          </p:cNvSpPr>
          <p:nvPr>
            <p:ph type="body" sz="quarter" idx="10"/>
          </p:nvPr>
        </p:nvSpPr>
        <p:spPr>
          <a:xfrm>
            <a:off x="729889" y="279601"/>
            <a:ext cx="5820696" cy="673510"/>
          </a:xfrm>
        </p:spPr>
        <p:txBody>
          <a:bodyPr lIns="91440" tIns="45720" rIns="91440" bIns="45720" anchor="t"/>
          <a:lstStyle/>
          <a:p>
            <a:pPr algn="ctr"/>
            <a:r>
              <a:rPr lang="en-CA" sz="2800">
                <a:latin typeface="Calibri"/>
                <a:cs typeface="Calibri"/>
              </a:rPr>
              <a:t>   </a:t>
            </a:r>
            <a:r>
              <a:rPr lang="en-CA" sz="2800">
                <a:latin typeface="Calibri"/>
                <a:ea typeface="Noto Sans"/>
                <a:cs typeface="Calibri"/>
              </a:rPr>
              <a:t>  </a:t>
            </a:r>
            <a:r>
              <a:rPr lang="en-CA" sz="2200">
                <a:latin typeface="Noto Sans"/>
                <a:ea typeface="Noto Sans"/>
                <a:cs typeface="Noto Sans"/>
              </a:rPr>
              <a:t> </a:t>
            </a:r>
            <a:endParaRPr lang="en-CA" sz="2200">
              <a:latin typeface="Noto Sans" panose="020B0502040504020204" pitchFamily="34" charset="0"/>
              <a:ea typeface="Noto Sans" panose="020B0502040504020204" pitchFamily="34" charset="0"/>
              <a:cs typeface="Noto Sans" panose="020B0502040504020204" pitchFamily="34" charset="0"/>
            </a:endParaRPr>
          </a:p>
        </p:txBody>
      </p:sp>
      <p:sp>
        <p:nvSpPr>
          <p:cNvPr id="7" name="TextBox 6">
            <a:extLst>
              <a:ext uri="{FF2B5EF4-FFF2-40B4-BE49-F238E27FC236}">
                <a16:creationId xmlns:a16="http://schemas.microsoft.com/office/drawing/2014/main" id="{5FCD8B57-0971-906D-FBB4-A4CED91D281B}"/>
              </a:ext>
            </a:extLst>
          </p:cNvPr>
          <p:cNvSpPr txBox="1"/>
          <p:nvPr/>
        </p:nvSpPr>
        <p:spPr>
          <a:xfrm>
            <a:off x="434051" y="651075"/>
            <a:ext cx="180974"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351B729F-0190-995E-DD06-F47ADC5F826C}"/>
              </a:ext>
            </a:extLst>
          </p:cNvPr>
          <p:cNvSpPr txBox="1"/>
          <p:nvPr/>
        </p:nvSpPr>
        <p:spPr>
          <a:xfrm>
            <a:off x="43405" y="313479"/>
            <a:ext cx="691587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FFFFFF"/>
                </a:solidFill>
                <a:latin typeface="Noto Sans  "/>
                <a:cs typeface="Calibri"/>
              </a:rPr>
              <a:t>Airport Safety and Quality Review Board</a:t>
            </a:r>
            <a:endParaRPr lang="en-US" sz="2000">
              <a:latin typeface="Noto Sans  "/>
            </a:endParaRPr>
          </a:p>
        </p:txBody>
      </p:sp>
      <p:sp>
        <p:nvSpPr>
          <p:cNvPr id="4" name="TextBox 1">
            <a:extLst>
              <a:ext uri="{FF2B5EF4-FFF2-40B4-BE49-F238E27FC236}">
                <a16:creationId xmlns:a16="http://schemas.microsoft.com/office/drawing/2014/main" id="{96A7684E-3094-89D4-3AF1-1EE7EF8B57B0}"/>
              </a:ext>
            </a:extLst>
          </p:cNvPr>
          <p:cNvSpPr txBox="1"/>
          <p:nvPr/>
        </p:nvSpPr>
        <p:spPr>
          <a:xfrm>
            <a:off x="43405" y="4280319"/>
            <a:ext cx="12192000"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altLang="en-US" sz="3600">
                <a:solidFill>
                  <a:schemeClr val="bg1"/>
                </a:solidFill>
                <a:latin typeface="Calibri"/>
                <a:ea typeface="MS PGothic"/>
                <a:cs typeface="Calibri"/>
              </a:rPr>
              <a:t>Special Content Questions?</a:t>
            </a:r>
          </a:p>
          <a:p>
            <a:endParaRPr lang="en-CA">
              <a:solidFill>
                <a:srgbClr val="000000"/>
              </a:solidFill>
              <a:latin typeface="Arial" panose="020B0604020202020204"/>
              <a:ea typeface="MS PGothic"/>
              <a:cs typeface="Arial" panose="020B0604020202020204"/>
            </a:endParaRPr>
          </a:p>
        </p:txBody>
      </p:sp>
    </p:spTree>
    <p:extLst>
      <p:ext uri="{BB962C8B-B14F-4D97-AF65-F5344CB8AC3E}">
        <p14:creationId xmlns:p14="http://schemas.microsoft.com/office/powerpoint/2010/main" val="339957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Arial"/>
                <a:cs typeface="Arial"/>
              </a:rPr>
              <a:t>Goal #</a:t>
            </a:r>
            <a:r>
              <a:rPr lang="en-US" sz="2200">
                <a:ea typeface="+mn-lt"/>
                <a:cs typeface="+mn-lt"/>
              </a:rPr>
              <a:t>1 – Aircraft Damage</a:t>
            </a:r>
            <a:endParaRPr lang="en-US" sz="2200">
              <a:latin typeface="Noto Sans  "/>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5" name="TextBox 4">
            <a:extLst>
              <a:ext uri="{FF2B5EF4-FFF2-40B4-BE49-F238E27FC236}">
                <a16:creationId xmlns:a16="http://schemas.microsoft.com/office/drawing/2014/main" id="{3E4864AC-D07B-1121-CB24-806F9E2D6091}"/>
              </a:ext>
            </a:extLst>
          </p:cNvPr>
          <p:cNvSpPr txBox="1"/>
          <p:nvPr/>
        </p:nvSpPr>
        <p:spPr>
          <a:xfrm>
            <a:off x="79906" y="5923075"/>
            <a:ext cx="2334273" cy="646331"/>
          </a:xfrm>
          <a:prstGeom prst="rect">
            <a:avLst/>
          </a:prstGeom>
          <a:no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ighlight>
                  <a:srgbClr val="00FFFF"/>
                </a:highlight>
                <a:ea typeface="+mn-lt"/>
                <a:cs typeface="+mn-lt"/>
              </a:rPr>
              <a:t>2023 Target – 0.392 </a:t>
            </a:r>
          </a:p>
          <a:p>
            <a:r>
              <a:rPr lang="en-US">
                <a:highlight>
                  <a:srgbClr val="00FF00"/>
                </a:highlight>
                <a:latin typeface="Arial"/>
                <a:cs typeface="Arial"/>
              </a:rPr>
              <a:t>2023 Actual – 0.141</a:t>
            </a:r>
            <a:endParaRPr lang="en-US"/>
          </a:p>
        </p:txBody>
      </p:sp>
      <p:pic>
        <p:nvPicPr>
          <p:cNvPr id="6" name="Picture 6" descr="Chart, line chart&#10;&#10;Description automatically generated">
            <a:extLst>
              <a:ext uri="{FF2B5EF4-FFF2-40B4-BE49-F238E27FC236}">
                <a16:creationId xmlns:a16="http://schemas.microsoft.com/office/drawing/2014/main" id="{9E1F35C0-85BB-55D8-0E63-157510933229}"/>
              </a:ext>
            </a:extLst>
          </p:cNvPr>
          <p:cNvPicPr>
            <a:picLocks noChangeAspect="1"/>
          </p:cNvPicPr>
          <p:nvPr/>
        </p:nvPicPr>
        <p:blipFill>
          <a:blip r:embed="rId4"/>
          <a:stretch>
            <a:fillRect/>
          </a:stretch>
        </p:blipFill>
        <p:spPr>
          <a:xfrm>
            <a:off x="21431" y="1300949"/>
            <a:ext cx="12161043" cy="4470413"/>
          </a:xfrm>
          <a:prstGeom prst="rect">
            <a:avLst/>
          </a:prstGeom>
        </p:spPr>
      </p:pic>
    </p:spTree>
    <p:extLst>
      <p:ext uri="{BB962C8B-B14F-4D97-AF65-F5344CB8AC3E}">
        <p14:creationId xmlns:p14="http://schemas.microsoft.com/office/powerpoint/2010/main" val="86596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Goal #2 – LTI</a:t>
            </a: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6" name="TextBox 5">
            <a:extLst>
              <a:ext uri="{FF2B5EF4-FFF2-40B4-BE49-F238E27FC236}">
                <a16:creationId xmlns:a16="http://schemas.microsoft.com/office/drawing/2014/main" id="{9C755D0C-1B0F-FF6D-128F-C42AEF3B0367}"/>
              </a:ext>
            </a:extLst>
          </p:cNvPr>
          <p:cNvSpPr txBox="1"/>
          <p:nvPr/>
        </p:nvSpPr>
        <p:spPr>
          <a:xfrm>
            <a:off x="60114" y="5923075"/>
            <a:ext cx="2415122" cy="646331"/>
          </a:xfrm>
          <a:prstGeom prst="rect">
            <a:avLst/>
          </a:prstGeom>
          <a:no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ighlight>
                  <a:srgbClr val="00FFFF"/>
                </a:highlight>
                <a:ea typeface="+mn-lt"/>
                <a:cs typeface="+mn-lt"/>
              </a:rPr>
              <a:t>2023 Target – 6.712</a:t>
            </a:r>
          </a:p>
          <a:p>
            <a:r>
              <a:rPr lang="en-US">
                <a:highlight>
                  <a:srgbClr val="00FF00"/>
                </a:highlight>
                <a:latin typeface="Arial"/>
                <a:cs typeface="Arial"/>
              </a:rPr>
              <a:t>2023 Actual – 9.601</a:t>
            </a:r>
            <a:endParaRPr lang="en-US">
              <a:highlight>
                <a:srgbClr val="00FF00"/>
              </a:highlight>
            </a:endParaRPr>
          </a:p>
        </p:txBody>
      </p:sp>
      <p:pic>
        <p:nvPicPr>
          <p:cNvPr id="2" name="Picture 4" descr="Chart, line chart&#10;&#10;Description automatically generated">
            <a:extLst>
              <a:ext uri="{FF2B5EF4-FFF2-40B4-BE49-F238E27FC236}">
                <a16:creationId xmlns:a16="http://schemas.microsoft.com/office/drawing/2014/main" id="{C3B068AF-75DA-2922-723A-BB2EBCB89FA4}"/>
              </a:ext>
            </a:extLst>
          </p:cNvPr>
          <p:cNvPicPr>
            <a:picLocks noChangeAspect="1"/>
          </p:cNvPicPr>
          <p:nvPr/>
        </p:nvPicPr>
        <p:blipFill>
          <a:blip r:embed="rId4"/>
          <a:stretch>
            <a:fillRect/>
          </a:stretch>
        </p:blipFill>
        <p:spPr>
          <a:xfrm>
            <a:off x="1029419" y="1245230"/>
            <a:ext cx="10449464" cy="4425048"/>
          </a:xfrm>
          <a:prstGeom prst="rect">
            <a:avLst/>
          </a:prstGeom>
        </p:spPr>
      </p:pic>
    </p:spTree>
    <p:extLst>
      <p:ext uri="{BB962C8B-B14F-4D97-AF65-F5344CB8AC3E}">
        <p14:creationId xmlns:p14="http://schemas.microsoft.com/office/powerpoint/2010/main" val="389523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a:latin typeface="Noto Sans  "/>
                <a:cs typeface="Arial"/>
              </a:rPr>
              <a:t>Occupational</a:t>
            </a:r>
            <a:r>
              <a:rPr lang="en-US" sz="2200">
                <a:latin typeface="Noto Sans  "/>
                <a:cs typeface="Arial"/>
              </a:rPr>
              <a:t> Health and Safety</a:t>
            </a: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6" name="Text Placeholder 2">
            <a:extLst>
              <a:ext uri="{FF2B5EF4-FFF2-40B4-BE49-F238E27FC236}">
                <a16:creationId xmlns:a16="http://schemas.microsoft.com/office/drawing/2014/main" id="{629894CE-FD1D-4C97-F80F-64F452282823}"/>
              </a:ext>
            </a:extLst>
          </p:cNvPr>
          <p:cNvSpPr txBox="1">
            <a:spLocks/>
          </p:cNvSpPr>
          <p:nvPr/>
        </p:nvSpPr>
        <p:spPr>
          <a:xfrm>
            <a:off x="341208" y="1710932"/>
            <a:ext cx="6283952" cy="4225617"/>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1800" b="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75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17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175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175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cs typeface="Arial"/>
            </a:endParaRPr>
          </a:p>
          <a:p>
            <a:endParaRPr lang="en-US">
              <a:cs typeface="Arial"/>
            </a:endParaRPr>
          </a:p>
        </p:txBody>
      </p:sp>
      <p:pic>
        <p:nvPicPr>
          <p:cNvPr id="2" name="Picture 4" descr="Chart, line chart&#10;&#10;Description automatically generated">
            <a:extLst>
              <a:ext uri="{FF2B5EF4-FFF2-40B4-BE49-F238E27FC236}">
                <a16:creationId xmlns:a16="http://schemas.microsoft.com/office/drawing/2014/main" id="{3A15D5C7-11EB-6881-9B7C-398695AA72DF}"/>
              </a:ext>
            </a:extLst>
          </p:cNvPr>
          <p:cNvPicPr>
            <a:picLocks noChangeAspect="1"/>
          </p:cNvPicPr>
          <p:nvPr/>
        </p:nvPicPr>
        <p:blipFill>
          <a:blip r:embed="rId4"/>
          <a:stretch>
            <a:fillRect/>
          </a:stretch>
        </p:blipFill>
        <p:spPr>
          <a:xfrm>
            <a:off x="684363" y="1351221"/>
            <a:ext cx="10564482" cy="4673143"/>
          </a:xfrm>
          <a:prstGeom prst="rect">
            <a:avLst/>
          </a:prstGeom>
        </p:spPr>
      </p:pic>
    </p:spTree>
    <p:extLst>
      <p:ext uri="{BB962C8B-B14F-4D97-AF65-F5344CB8AC3E}">
        <p14:creationId xmlns:p14="http://schemas.microsoft.com/office/powerpoint/2010/main" val="756009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3BEF696457364D89BF40868F207EBD" ma:contentTypeVersion="26" ma:contentTypeDescription="Create a new document." ma:contentTypeScope="" ma:versionID="361d5f6396ab5d7b9aee486154046f74">
  <xsd:schema xmlns:xsd="http://www.w3.org/2001/XMLSchema" xmlns:xs="http://www.w3.org/2001/XMLSchema" xmlns:p="http://schemas.microsoft.com/office/2006/metadata/properties" xmlns:ns2="f03ba18c-c3a7-466a-a927-64d4a89c1378" xmlns:ns3="23235a4e-a467-445a-b5e9-26ac49269bf4" targetNamespace="http://schemas.microsoft.com/office/2006/metadata/properties" ma:root="true" ma:fieldsID="c9858cd533aa29f3f47f07c06369890f" ns2:_="" ns3:_="">
    <xsd:import namespace="f03ba18c-c3a7-466a-a927-64d4a89c1378"/>
    <xsd:import namespace="23235a4e-a467-445a-b5e9-26ac49269b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3ba18c-c3a7-466a-a927-64d4a89c13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d593692-008b-4981-9054-f59337894196}" ma:internalName="TaxCatchAll" ma:showField="CatchAllData" ma:web="f03ba18c-c3a7-466a-a927-64d4a89c13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235a4e-a467-445a-b5e9-26ac49269b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d60b42f-13af-4031-86b0-e0c370292d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2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3ba18c-c3a7-466a-a927-64d4a89c1378" xsi:nil="true"/>
    <lcf76f155ced4ddcb4097134ff3c332f xmlns="23235a4e-a467-445a-b5e9-26ac49269bf4">
      <Terms xmlns="http://schemas.microsoft.com/office/infopath/2007/PartnerControls"/>
    </lcf76f155ced4ddcb4097134ff3c332f>
    <SharedWithUsers xmlns="f03ba18c-c3a7-466a-a927-64d4a89c1378">
      <UserInfo>
        <DisplayName>Steve O'Grady</DisplayName>
        <AccountId>27</AccountId>
        <AccountType/>
      </UserInfo>
      <UserInfo>
        <DisplayName>Aaron Clark</DisplayName>
        <AccountId>922</AccountId>
        <AccountType/>
      </UserInfo>
      <UserInfo>
        <DisplayName>Beau Cook</DisplayName>
        <AccountId>21</AccountId>
        <AccountType/>
      </UserInfo>
      <UserInfo>
        <DisplayName>Lionel Mendes</DisplayName>
        <AccountId>190</AccountId>
        <AccountType/>
      </UserInfo>
    </SharedWithUsers>
  </documentManagement>
</p:properties>
</file>

<file path=customXml/itemProps1.xml><?xml version="1.0" encoding="utf-8"?>
<ds:datastoreItem xmlns:ds="http://schemas.openxmlformats.org/officeDocument/2006/customXml" ds:itemID="{003FD0E7-B76A-4650-BF01-50C3B3F37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3ba18c-c3a7-466a-a927-64d4a89c1378"/>
    <ds:schemaRef ds:uri="23235a4e-a467-445a-b5e9-26ac49269b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95B29D-B8F7-4814-AB4B-C83C6BF20D5C}">
  <ds:schemaRefs>
    <ds:schemaRef ds:uri="http://schemas.microsoft.com/sharepoint/v3/contenttype/forms"/>
  </ds:schemaRefs>
</ds:datastoreItem>
</file>

<file path=customXml/itemProps3.xml><?xml version="1.0" encoding="utf-8"?>
<ds:datastoreItem xmlns:ds="http://schemas.openxmlformats.org/officeDocument/2006/customXml" ds:itemID="{95B98DA3-7CDE-485F-B648-8FD4D429503C}">
  <ds:schemaRefs>
    <ds:schemaRef ds:uri="http://www.w3.org/XML/1998/namespace"/>
    <ds:schemaRef ds:uri="http://schemas.microsoft.com/office/infopath/2007/PartnerControls"/>
    <ds:schemaRef ds:uri="http://purl.org/dc/elements/1.1/"/>
    <ds:schemaRef ds:uri="http://schemas.microsoft.com/office/2006/documentManagement/types"/>
    <ds:schemaRef ds:uri="http://purl.org/dc/terms/"/>
    <ds:schemaRef ds:uri="http://schemas.microsoft.com/office/2006/metadata/properties"/>
    <ds:schemaRef ds:uri="23235a4e-a467-445a-b5e9-26ac49269bf4"/>
    <ds:schemaRef ds:uri="f03ba18c-c3a7-466a-a927-64d4a89c1378"/>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2404</Words>
  <Application>Microsoft Office PowerPoint</Application>
  <PresentationFormat>Widescreen</PresentationFormat>
  <Paragraphs>418</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Arial,Sans-Serif</vt:lpstr>
      <vt:lpstr>Calibri</vt:lpstr>
      <vt:lpstr>Noto Sans</vt:lpstr>
      <vt:lpstr>Noto Sans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Graham Lindsay</cp:lastModifiedBy>
  <cp:revision>3</cp:revision>
  <dcterms:created xsi:type="dcterms:W3CDTF">2019-05-15T15:55:40Z</dcterms:created>
  <dcterms:modified xsi:type="dcterms:W3CDTF">2023-07-10T19:57:25Z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0x010100753BEF696457364D89BF40868F207EBD</vt:lpwstr>
  </property>
  <property fmtid="{D5CDD505-2E9C-101B-9397-08002B2CF9AE}" pid="3" name="MediaServiceImageTags">
    <vt:lpwstr/>
  </property>
</Properties>
</file>